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Lst>
  <p:notesMasterIdLst>
    <p:notesMasterId r:id="rId61"/>
  </p:notesMasterIdLst>
  <p:sldIdLst>
    <p:sldId id="257" r:id="rId3"/>
    <p:sldId id="370" r:id="rId4"/>
    <p:sldId id="308" r:id="rId5"/>
    <p:sldId id="357" r:id="rId6"/>
    <p:sldId id="358" r:id="rId7"/>
    <p:sldId id="309" r:id="rId8"/>
    <p:sldId id="310" r:id="rId9"/>
    <p:sldId id="359" r:id="rId10"/>
    <p:sldId id="312" r:id="rId11"/>
    <p:sldId id="313" r:id="rId12"/>
    <p:sldId id="314" r:id="rId13"/>
    <p:sldId id="315" r:id="rId14"/>
    <p:sldId id="316" r:id="rId15"/>
    <p:sldId id="317" r:id="rId16"/>
    <p:sldId id="318" r:id="rId17"/>
    <p:sldId id="319" r:id="rId18"/>
    <p:sldId id="320" r:id="rId19"/>
    <p:sldId id="321" r:id="rId20"/>
    <p:sldId id="322" r:id="rId21"/>
    <p:sldId id="323" r:id="rId22"/>
    <p:sldId id="324" r:id="rId23"/>
    <p:sldId id="355" r:id="rId24"/>
    <p:sldId id="327" r:id="rId25"/>
    <p:sldId id="328" r:id="rId26"/>
    <p:sldId id="329" r:id="rId27"/>
    <p:sldId id="330" r:id="rId28"/>
    <p:sldId id="332" r:id="rId29"/>
    <p:sldId id="368" r:id="rId30"/>
    <p:sldId id="369" r:id="rId31"/>
    <p:sldId id="333" r:id="rId32"/>
    <p:sldId id="365" r:id="rId33"/>
    <p:sldId id="366" r:id="rId34"/>
    <p:sldId id="334" r:id="rId35"/>
    <p:sldId id="335" r:id="rId36"/>
    <p:sldId id="367" r:id="rId37"/>
    <p:sldId id="336" r:id="rId38"/>
    <p:sldId id="337" r:id="rId39"/>
    <p:sldId id="338" r:id="rId40"/>
    <p:sldId id="339" r:id="rId41"/>
    <p:sldId id="341" r:id="rId42"/>
    <p:sldId id="342" r:id="rId43"/>
    <p:sldId id="343" r:id="rId44"/>
    <p:sldId id="344" r:id="rId45"/>
    <p:sldId id="345" r:id="rId46"/>
    <p:sldId id="347" r:id="rId47"/>
    <p:sldId id="360" r:id="rId48"/>
    <p:sldId id="361" r:id="rId49"/>
    <p:sldId id="362" r:id="rId50"/>
    <p:sldId id="363" r:id="rId51"/>
    <p:sldId id="364" r:id="rId52"/>
    <p:sldId id="348" r:id="rId53"/>
    <p:sldId id="349" r:id="rId54"/>
    <p:sldId id="350" r:id="rId55"/>
    <p:sldId id="351" r:id="rId56"/>
    <p:sldId id="352" r:id="rId57"/>
    <p:sldId id="353" r:id="rId58"/>
    <p:sldId id="354" r:id="rId59"/>
    <p:sldId id="307"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44" autoAdjust="0"/>
    <p:restoredTop sz="94374" autoAdjust="0"/>
  </p:normalViewPr>
  <p:slideViewPr>
    <p:cSldViewPr snapToGrid="0">
      <p:cViewPr>
        <p:scale>
          <a:sx n="72" d="100"/>
          <a:sy n="72" d="100"/>
        </p:scale>
        <p:origin x="-510" y="3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notesMaster" Target="notesMasters/notesMaster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5C0E20-40F8-4998-B7B3-F463D02E3E48}" type="datetimeFigureOut">
              <a:rPr lang="en-IN" smtClean="0"/>
              <a:t>01-06-2021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8CD145-F0FA-495E-99B4-7796B9BD6C78}" type="slidenum">
              <a:rPr lang="en-IN" smtClean="0"/>
              <a:t>‹#›</a:t>
            </a:fld>
            <a:endParaRPr lang="en-IN"/>
          </a:p>
        </p:txBody>
      </p:sp>
    </p:spTree>
    <p:extLst>
      <p:ext uri="{BB962C8B-B14F-4D97-AF65-F5344CB8AC3E}">
        <p14:creationId xmlns:p14="http://schemas.microsoft.com/office/powerpoint/2010/main" val="3084545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xmlns="" id="{BF75D85A-6C9D-4244-B066-29EC0CFBF9E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defRPr sz="2400" b="1">
                <a:solidFill>
                  <a:schemeClr val="tx1"/>
                </a:solidFill>
                <a:latin typeface="Times New Roman" panose="02020603050405020304" pitchFamily="18" charset="0"/>
                <a:ea typeface="MS PGothic" panose="020B0600070205080204" pitchFamily="34" charset="-128"/>
              </a:defRPr>
            </a:lvl1pPr>
            <a:lvl2pPr marL="742950" indent="-285750" defTabSz="931863">
              <a:defRPr sz="2400" b="1">
                <a:solidFill>
                  <a:schemeClr val="tx1"/>
                </a:solidFill>
                <a:latin typeface="Times New Roman" panose="02020603050405020304" pitchFamily="18" charset="0"/>
                <a:ea typeface="MS PGothic" panose="020B0600070205080204" pitchFamily="34" charset="-128"/>
              </a:defRPr>
            </a:lvl2pPr>
            <a:lvl3pPr marL="1143000" indent="-228600" defTabSz="931863">
              <a:defRPr sz="2400" b="1">
                <a:solidFill>
                  <a:schemeClr val="tx1"/>
                </a:solidFill>
                <a:latin typeface="Times New Roman" panose="02020603050405020304" pitchFamily="18" charset="0"/>
                <a:ea typeface="MS PGothic" panose="020B0600070205080204" pitchFamily="34" charset="-128"/>
              </a:defRPr>
            </a:lvl3pPr>
            <a:lvl4pPr marL="1600200" indent="-228600" defTabSz="931863">
              <a:defRPr sz="2400" b="1">
                <a:solidFill>
                  <a:schemeClr val="tx1"/>
                </a:solidFill>
                <a:latin typeface="Times New Roman" panose="02020603050405020304" pitchFamily="18" charset="0"/>
                <a:ea typeface="MS PGothic" panose="020B0600070205080204" pitchFamily="34" charset="-128"/>
              </a:defRPr>
            </a:lvl4pPr>
            <a:lvl5pPr marL="2057400" indent="-228600" defTabSz="931863">
              <a:defRPr sz="2400" b="1">
                <a:solidFill>
                  <a:schemeClr val="tx1"/>
                </a:solidFill>
                <a:latin typeface="Times New Roman" panose="02020603050405020304" pitchFamily="18" charset="0"/>
                <a:ea typeface="MS PGothic" panose="020B0600070205080204" pitchFamily="34" charset="-128"/>
              </a:defRPr>
            </a:lvl5pPr>
            <a:lvl6pPr marL="2514600" indent="-228600" defTabSz="931863"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6pPr>
            <a:lvl7pPr marL="2971800" indent="-228600" defTabSz="931863"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7pPr>
            <a:lvl8pPr marL="3429000" indent="-228600" defTabSz="931863"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8pPr>
            <a:lvl9pPr marL="3886200" indent="-228600" defTabSz="931863"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9pPr>
          </a:lstStyle>
          <a:p>
            <a:pPr marL="0" marR="0" lvl="0" indent="0" algn="r" defTabSz="931863" rtl="0" eaLnBrk="0" fontAlgn="base" latinLnBrk="0" hangingPunct="0">
              <a:lnSpc>
                <a:spcPct val="100000"/>
              </a:lnSpc>
              <a:spcBef>
                <a:spcPct val="0"/>
              </a:spcBef>
              <a:spcAft>
                <a:spcPct val="0"/>
              </a:spcAft>
              <a:buClrTx/>
              <a:buSzTx/>
              <a:buFontTx/>
              <a:buNone/>
              <a:tabLst/>
              <a:defRPr/>
            </a:pPr>
            <a:fld id="{F669DC18-10DC-4F66-BFD6-47063CE24445}" type="slidenum">
              <a:rPr kumimoji="0" lang="da-DK" altLang="en-US" sz="1200" b="1"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1863" rtl="0" eaLnBrk="0" fontAlgn="base" latinLnBrk="0" hangingPunct="0">
                <a:lnSpc>
                  <a:spcPct val="100000"/>
                </a:lnSpc>
                <a:spcBef>
                  <a:spcPct val="0"/>
                </a:spcBef>
                <a:spcAft>
                  <a:spcPct val="0"/>
                </a:spcAft>
                <a:buClrTx/>
                <a:buSzTx/>
                <a:buFontTx/>
                <a:buNone/>
                <a:tabLst/>
                <a:defRPr/>
              </a:pPr>
              <a:t>1</a:t>
            </a:fld>
            <a:endParaRPr kumimoji="0" lang="da-DK" altLang="en-US" sz="1200" b="1"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8915" name="Rectangle 2">
            <a:extLst>
              <a:ext uri="{FF2B5EF4-FFF2-40B4-BE49-F238E27FC236}">
                <a16:creationId xmlns:a16="http://schemas.microsoft.com/office/drawing/2014/main" xmlns="" id="{D215BD42-A5EE-43B9-B6F6-D714BABC8A33}"/>
              </a:ext>
            </a:extLst>
          </p:cNvPr>
          <p:cNvSpPr>
            <a:spLocks noGrp="1" noRot="1" noChangeAspect="1" noChangeArrowheads="1" noTextEdit="1"/>
          </p:cNvSpPr>
          <p:nvPr>
            <p:ph type="sldImg"/>
          </p:nvPr>
        </p:nvSpPr>
        <p:spPr>
          <a:xfrm>
            <a:off x="685800" y="1143000"/>
            <a:ext cx="5486400" cy="3086100"/>
          </a:xfrm>
          <a:ln/>
        </p:spPr>
      </p:sp>
      <p:sp>
        <p:nvSpPr>
          <p:cNvPr id="38916" name="Rectangle 3">
            <a:extLst>
              <a:ext uri="{FF2B5EF4-FFF2-40B4-BE49-F238E27FC236}">
                <a16:creationId xmlns:a16="http://schemas.microsoft.com/office/drawing/2014/main" xmlns="" id="{067DC460-D77E-41EF-8E73-9DE2AEB6747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1266804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28CD145-F0FA-495E-99B4-7796B9BD6C78}" type="slidenum">
              <a:rPr lang="en-IN" smtClean="0"/>
              <a:t>7</a:t>
            </a:fld>
            <a:endParaRPr lang="en-IN" dirty="0"/>
          </a:p>
        </p:txBody>
      </p:sp>
    </p:spTree>
    <p:extLst>
      <p:ext uri="{BB962C8B-B14F-4D97-AF65-F5344CB8AC3E}">
        <p14:creationId xmlns:p14="http://schemas.microsoft.com/office/powerpoint/2010/main" val="15112148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28CD145-F0FA-495E-99B4-7796B9BD6C78}" type="slidenum">
              <a:rPr lang="en-IN" smtClean="0"/>
              <a:t>32</a:t>
            </a:fld>
            <a:endParaRPr lang="en-IN"/>
          </a:p>
        </p:txBody>
      </p:sp>
    </p:spTree>
    <p:extLst>
      <p:ext uri="{BB962C8B-B14F-4D97-AF65-F5344CB8AC3E}">
        <p14:creationId xmlns:p14="http://schemas.microsoft.com/office/powerpoint/2010/main" val="3447851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0"/>
            <a:ext cx="10363200" cy="1470025"/>
          </a:xfrm>
          <a:prstGeom prst="rect">
            <a:avLst/>
          </a:prstGeom>
        </p:spPr>
        <p:txBody>
          <a:bodyPr/>
          <a:lstStyle/>
          <a:p>
            <a:r>
              <a:rPr lang="en-US"/>
              <a:t>Click to edit Master title style</a:t>
            </a:r>
            <a:endParaRPr lang="da-DK"/>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da-DK"/>
          </a:p>
        </p:txBody>
      </p:sp>
    </p:spTree>
    <p:extLst>
      <p:ext uri="{BB962C8B-B14F-4D97-AF65-F5344CB8AC3E}">
        <p14:creationId xmlns:p14="http://schemas.microsoft.com/office/powerpoint/2010/main" val="19484455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952464" y="928670"/>
            <a:ext cx="10464800" cy="685800"/>
          </a:xfrm>
          <a:prstGeom prst="rect">
            <a:avLst/>
          </a:prstGeom>
        </p:spPr>
        <p:txBody>
          <a:bodyPr/>
          <a:lstStyle/>
          <a:p>
            <a:r>
              <a:rPr lang="en-US"/>
              <a:t>Click to edit Master title style</a:t>
            </a:r>
            <a:endParaRPr lang="da-DK"/>
          </a:p>
        </p:txBody>
      </p:sp>
      <p:sp>
        <p:nvSpPr>
          <p:cNvPr id="3" name="Vertical Text Placeholder 2"/>
          <p:cNvSpPr>
            <a:spLocks noGrp="1"/>
          </p:cNvSpPr>
          <p:nvPr>
            <p:ph type="body" orient="vert" idx="1"/>
          </p:nvPr>
        </p:nvSpPr>
        <p:spPr>
          <a:xfrm>
            <a:off x="914400" y="2362200"/>
            <a:ext cx="8839200" cy="31242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7571233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63000" y="762000"/>
            <a:ext cx="2616200" cy="4724400"/>
          </a:xfrm>
          <a:prstGeom prst="rect">
            <a:avLst/>
          </a:prstGeom>
        </p:spPr>
        <p:txBody>
          <a:bodyPr vert="eaVert"/>
          <a:lstStyle/>
          <a:p>
            <a:r>
              <a:rPr lang="en-US"/>
              <a:t>Click to edit Master title style</a:t>
            </a:r>
            <a:endParaRPr lang="da-DK"/>
          </a:p>
        </p:txBody>
      </p:sp>
      <p:sp>
        <p:nvSpPr>
          <p:cNvPr id="3" name="Vertical Text Placeholder 2"/>
          <p:cNvSpPr>
            <a:spLocks noGrp="1"/>
          </p:cNvSpPr>
          <p:nvPr>
            <p:ph type="body" orient="vert" idx="1"/>
          </p:nvPr>
        </p:nvSpPr>
        <p:spPr>
          <a:xfrm>
            <a:off x="914400" y="762000"/>
            <a:ext cx="7645400" cy="47244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891568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34587" y="214314"/>
            <a:ext cx="10390716" cy="1462087"/>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1576917" y="2017713"/>
            <a:ext cx="50800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860117" y="2017713"/>
            <a:ext cx="50800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DFA4760F-6929-4EAF-8A27-CEB82F80E87A}"/>
              </a:ext>
            </a:extLst>
          </p:cNvPr>
          <p:cNvSpPr>
            <a:spLocks noGrp="1"/>
          </p:cNvSpPr>
          <p:nvPr>
            <p:ph type="dt" sz="half" idx="10"/>
          </p:nvPr>
        </p:nvSpPr>
        <p:spPr>
          <a:xfrm>
            <a:off x="1549400" y="6243638"/>
            <a:ext cx="2540000" cy="457200"/>
          </a:xfrm>
          <a:prstGeom prst="rect">
            <a:avLst/>
          </a:prstGeom>
        </p:spPr>
        <p:txBody>
          <a:bodyPr/>
          <a:lstStyle>
            <a:lvl1pPr>
              <a:defRPr/>
            </a:lvl1pPr>
          </a:lstStyle>
          <a:p>
            <a:pPr>
              <a:defRPr/>
            </a:pPr>
            <a:endParaRPr lang="en-AU"/>
          </a:p>
        </p:txBody>
      </p:sp>
      <p:sp>
        <p:nvSpPr>
          <p:cNvPr id="6" name="Footer Placeholder 5">
            <a:extLst>
              <a:ext uri="{FF2B5EF4-FFF2-40B4-BE49-F238E27FC236}">
                <a16:creationId xmlns:a16="http://schemas.microsoft.com/office/drawing/2014/main" xmlns="" id="{49EBC7E5-2A3F-4505-8A80-E90A55DE91DB}"/>
              </a:ext>
            </a:extLst>
          </p:cNvPr>
          <p:cNvSpPr>
            <a:spLocks noGrp="1"/>
          </p:cNvSpPr>
          <p:nvPr>
            <p:ph type="ftr" sz="quarter" idx="11"/>
          </p:nvPr>
        </p:nvSpPr>
        <p:spPr>
          <a:xfrm>
            <a:off x="4876800" y="6243638"/>
            <a:ext cx="3860800" cy="457200"/>
          </a:xfrm>
          <a:prstGeom prst="rect">
            <a:avLst/>
          </a:prstGeom>
        </p:spPr>
        <p:txBody>
          <a:bodyPr/>
          <a:lstStyle>
            <a:lvl1pPr>
              <a:defRPr/>
            </a:lvl1pPr>
          </a:lstStyle>
          <a:p>
            <a:pPr>
              <a:defRPr/>
            </a:pPr>
            <a:endParaRPr lang="en-AU"/>
          </a:p>
        </p:txBody>
      </p:sp>
      <p:sp>
        <p:nvSpPr>
          <p:cNvPr id="7" name="Slide Number Placeholder 6">
            <a:extLst>
              <a:ext uri="{FF2B5EF4-FFF2-40B4-BE49-F238E27FC236}">
                <a16:creationId xmlns:a16="http://schemas.microsoft.com/office/drawing/2014/main" xmlns="" id="{86A3BBC0-E460-496D-9834-DDD66E2B1207}"/>
              </a:ext>
            </a:extLst>
          </p:cNvPr>
          <p:cNvSpPr>
            <a:spLocks noGrp="1"/>
          </p:cNvSpPr>
          <p:nvPr>
            <p:ph type="sldNum" sz="quarter" idx="12"/>
          </p:nvPr>
        </p:nvSpPr>
        <p:spPr>
          <a:xfrm>
            <a:off x="9389533" y="6243638"/>
            <a:ext cx="25400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fld id="{51F91634-CFD4-4533-90E0-8B29B4CF87FD}" type="slidenum">
              <a:rPr lang="en-AU" altLang="en-US"/>
              <a:pPr/>
              <a:t>‹#›</a:t>
            </a:fld>
            <a:endParaRPr lang="en-AU" altLang="en-US"/>
          </a:p>
        </p:txBody>
      </p:sp>
    </p:spTree>
    <p:extLst>
      <p:ext uri="{BB962C8B-B14F-4D97-AF65-F5344CB8AC3E}">
        <p14:creationId xmlns:p14="http://schemas.microsoft.com/office/powerpoint/2010/main" val="11388270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a:t>Click to edit Master title style</a:t>
            </a:r>
            <a:endParaRPr lang="da-DK"/>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da-DK"/>
          </a:p>
        </p:txBody>
      </p:sp>
    </p:spTree>
    <p:extLst>
      <p:ext uri="{BB962C8B-B14F-4D97-AF65-F5344CB8AC3E}">
        <p14:creationId xmlns:p14="http://schemas.microsoft.com/office/powerpoint/2010/main" val="33758290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52464" y="928670"/>
            <a:ext cx="10464800" cy="685800"/>
          </a:xfrm>
          <a:prstGeom prst="rect">
            <a:avLst/>
          </a:prstGeom>
        </p:spPr>
        <p:txBody>
          <a:bodyPr/>
          <a:lstStyle/>
          <a:p>
            <a:r>
              <a:rPr lang="en-US"/>
              <a:t>Click to edit Master title style</a:t>
            </a:r>
            <a:endParaRPr lang="da-DK"/>
          </a:p>
        </p:txBody>
      </p:sp>
      <p:sp>
        <p:nvSpPr>
          <p:cNvPr id="3" name="Content Placeholder 2"/>
          <p:cNvSpPr>
            <a:spLocks noGrp="1"/>
          </p:cNvSpPr>
          <p:nvPr>
            <p:ph idx="1"/>
          </p:nvPr>
        </p:nvSpPr>
        <p:spPr>
          <a:xfrm>
            <a:off x="914400" y="2362200"/>
            <a:ext cx="8839200" cy="3124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6352303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a:t>Click to edit Master title style</a:t>
            </a:r>
            <a:endParaRPr lang="da-DK"/>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2019510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52464" y="928670"/>
            <a:ext cx="10464800" cy="685800"/>
          </a:xfrm>
          <a:prstGeom prst="rect">
            <a:avLst/>
          </a:prstGeom>
        </p:spPr>
        <p:txBody>
          <a:bodyPr/>
          <a:lstStyle/>
          <a:p>
            <a:r>
              <a:rPr lang="en-US"/>
              <a:t>Click to edit Master title style</a:t>
            </a:r>
            <a:endParaRPr lang="da-DK"/>
          </a:p>
        </p:txBody>
      </p:sp>
      <p:sp>
        <p:nvSpPr>
          <p:cNvPr id="3" name="Content Placeholder 2"/>
          <p:cNvSpPr>
            <a:spLocks noGrp="1"/>
          </p:cNvSpPr>
          <p:nvPr>
            <p:ph sz="half" idx="1"/>
          </p:nvPr>
        </p:nvSpPr>
        <p:spPr>
          <a:xfrm>
            <a:off x="914400" y="2362200"/>
            <a:ext cx="4318000" cy="31242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Content Placeholder 3"/>
          <p:cNvSpPr>
            <a:spLocks noGrp="1"/>
          </p:cNvSpPr>
          <p:nvPr>
            <p:ph sz="half" idx="2"/>
          </p:nvPr>
        </p:nvSpPr>
        <p:spPr>
          <a:xfrm>
            <a:off x="5435600" y="2362200"/>
            <a:ext cx="4318000" cy="31242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24207608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endParaRPr lang="da-DK"/>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23453698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52464" y="928670"/>
            <a:ext cx="10464800" cy="685800"/>
          </a:xfrm>
          <a:prstGeom prst="rect">
            <a:avLst/>
          </a:prstGeom>
        </p:spPr>
        <p:txBody>
          <a:bodyPr/>
          <a:lstStyle/>
          <a:p>
            <a:r>
              <a:rPr lang="en-US"/>
              <a:t>Click to edit Master title style</a:t>
            </a:r>
            <a:endParaRPr lang="da-DK"/>
          </a:p>
        </p:txBody>
      </p:sp>
    </p:spTree>
    <p:extLst>
      <p:ext uri="{BB962C8B-B14F-4D97-AF65-F5344CB8AC3E}">
        <p14:creationId xmlns:p14="http://schemas.microsoft.com/office/powerpoint/2010/main" val="24175559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4201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52464" y="928670"/>
            <a:ext cx="10464800" cy="685800"/>
          </a:xfrm>
          <a:prstGeom prst="rect">
            <a:avLst/>
          </a:prstGeom>
        </p:spPr>
        <p:txBody>
          <a:bodyPr/>
          <a:lstStyle/>
          <a:p>
            <a:r>
              <a:rPr lang="en-US"/>
              <a:t>Click to edit Master title style</a:t>
            </a:r>
            <a:endParaRPr lang="da-DK"/>
          </a:p>
        </p:txBody>
      </p:sp>
      <p:sp>
        <p:nvSpPr>
          <p:cNvPr id="3" name="Content Placeholder 2"/>
          <p:cNvSpPr>
            <a:spLocks noGrp="1"/>
          </p:cNvSpPr>
          <p:nvPr>
            <p:ph idx="1"/>
          </p:nvPr>
        </p:nvSpPr>
        <p:spPr>
          <a:xfrm>
            <a:off x="914400" y="2362200"/>
            <a:ext cx="8839200" cy="3124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4900802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a:t>Click to edit Master title style</a:t>
            </a:r>
            <a:endParaRPr lang="da-DK"/>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4631441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endParaRPr lang="da-DK"/>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a-DK"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003604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952464" y="928670"/>
            <a:ext cx="10464800" cy="685800"/>
          </a:xfrm>
          <a:prstGeom prst="rect">
            <a:avLst/>
          </a:prstGeom>
        </p:spPr>
        <p:txBody>
          <a:bodyPr/>
          <a:lstStyle/>
          <a:p>
            <a:r>
              <a:rPr lang="en-US"/>
              <a:t>Click to edit Master title style</a:t>
            </a:r>
            <a:endParaRPr lang="da-DK"/>
          </a:p>
        </p:txBody>
      </p:sp>
      <p:sp>
        <p:nvSpPr>
          <p:cNvPr id="3" name="Vertical Text Placeholder 2"/>
          <p:cNvSpPr>
            <a:spLocks noGrp="1"/>
          </p:cNvSpPr>
          <p:nvPr>
            <p:ph type="body" orient="vert" idx="1"/>
          </p:nvPr>
        </p:nvSpPr>
        <p:spPr>
          <a:xfrm>
            <a:off x="914400" y="2362200"/>
            <a:ext cx="8839200" cy="31242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7087642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63000" y="762000"/>
            <a:ext cx="2616200" cy="4724400"/>
          </a:xfrm>
          <a:prstGeom prst="rect">
            <a:avLst/>
          </a:prstGeom>
        </p:spPr>
        <p:txBody>
          <a:bodyPr vert="eaVert"/>
          <a:lstStyle/>
          <a:p>
            <a:r>
              <a:rPr lang="en-US"/>
              <a:t>Click to edit Master title style</a:t>
            </a:r>
            <a:endParaRPr lang="da-DK"/>
          </a:p>
        </p:txBody>
      </p:sp>
      <p:sp>
        <p:nvSpPr>
          <p:cNvPr id="3" name="Vertical Text Placeholder 2"/>
          <p:cNvSpPr>
            <a:spLocks noGrp="1"/>
          </p:cNvSpPr>
          <p:nvPr>
            <p:ph type="body" orient="vert" idx="1"/>
          </p:nvPr>
        </p:nvSpPr>
        <p:spPr>
          <a:xfrm>
            <a:off x="914400" y="762000"/>
            <a:ext cx="7645400" cy="47244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1125263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5"/>
            <a:ext cx="10363200" cy="1362075"/>
          </a:xfrm>
          <a:prstGeom prst="rect">
            <a:avLst/>
          </a:prstGeom>
        </p:spPr>
        <p:txBody>
          <a:bodyPr anchor="t"/>
          <a:lstStyle>
            <a:lvl1pPr algn="l">
              <a:defRPr sz="4000" b="1" cap="all"/>
            </a:lvl1pPr>
          </a:lstStyle>
          <a:p>
            <a:r>
              <a:rPr lang="en-US"/>
              <a:t>Click to edit Master title style</a:t>
            </a:r>
            <a:endParaRPr lang="da-DK"/>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249181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52464" y="928670"/>
            <a:ext cx="10464800" cy="685800"/>
          </a:xfrm>
          <a:prstGeom prst="rect">
            <a:avLst/>
          </a:prstGeom>
        </p:spPr>
        <p:txBody>
          <a:bodyPr/>
          <a:lstStyle/>
          <a:p>
            <a:r>
              <a:rPr lang="en-US"/>
              <a:t>Click to edit Master title style</a:t>
            </a:r>
            <a:endParaRPr lang="da-DK"/>
          </a:p>
        </p:txBody>
      </p:sp>
      <p:sp>
        <p:nvSpPr>
          <p:cNvPr id="3" name="Content Placeholder 2"/>
          <p:cNvSpPr>
            <a:spLocks noGrp="1"/>
          </p:cNvSpPr>
          <p:nvPr>
            <p:ph sz="half" idx="1"/>
          </p:nvPr>
        </p:nvSpPr>
        <p:spPr>
          <a:xfrm>
            <a:off x="914400" y="2362200"/>
            <a:ext cx="4318000" cy="31242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Content Placeholder 3"/>
          <p:cNvSpPr>
            <a:spLocks noGrp="1"/>
          </p:cNvSpPr>
          <p:nvPr>
            <p:ph sz="half" idx="2"/>
          </p:nvPr>
        </p:nvSpPr>
        <p:spPr>
          <a:xfrm>
            <a:off x="5435600" y="2362200"/>
            <a:ext cx="4318000" cy="31242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2144343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endParaRPr lang="da-DK"/>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5" name="Text Placeholder 4"/>
          <p:cNvSpPr>
            <a:spLocks noGrp="1"/>
          </p:cNvSpPr>
          <p:nvPr>
            <p:ph type="body" sz="quarter" idx="3"/>
          </p:nvPr>
        </p:nvSpPr>
        <p:spPr>
          <a:xfrm>
            <a:off x="6193370"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Tree>
    <p:extLst>
      <p:ext uri="{BB962C8B-B14F-4D97-AF65-F5344CB8AC3E}">
        <p14:creationId xmlns:p14="http://schemas.microsoft.com/office/powerpoint/2010/main" val="1723163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52464" y="928670"/>
            <a:ext cx="10464800" cy="685800"/>
          </a:xfrm>
          <a:prstGeom prst="rect">
            <a:avLst/>
          </a:prstGeom>
        </p:spPr>
        <p:txBody>
          <a:bodyPr/>
          <a:lstStyle/>
          <a:p>
            <a:r>
              <a:rPr lang="en-US"/>
              <a:t>Click to edit Master title style</a:t>
            </a:r>
            <a:endParaRPr lang="da-DK"/>
          </a:p>
        </p:txBody>
      </p:sp>
    </p:spTree>
    <p:extLst>
      <p:ext uri="{BB962C8B-B14F-4D97-AF65-F5344CB8AC3E}">
        <p14:creationId xmlns:p14="http://schemas.microsoft.com/office/powerpoint/2010/main" val="8108735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0577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a:prstGeom prst="rect">
            <a:avLst/>
          </a:prstGeom>
        </p:spPr>
        <p:txBody>
          <a:bodyPr anchor="b"/>
          <a:lstStyle>
            <a:lvl1pPr algn="l">
              <a:defRPr sz="2000" b="1"/>
            </a:lvl1pPr>
          </a:lstStyle>
          <a:p>
            <a:r>
              <a:rPr lang="en-US"/>
              <a:t>Click to edit Master title style</a:t>
            </a:r>
            <a:endParaRPr lang="da-DK"/>
          </a:p>
        </p:txBody>
      </p:sp>
      <p:sp>
        <p:nvSpPr>
          <p:cNvPr id="3" name="Content Placeholder 2"/>
          <p:cNvSpPr>
            <a:spLocks noGrp="1"/>
          </p:cNvSpPr>
          <p:nvPr>
            <p:ph idx="1"/>
          </p:nvPr>
        </p:nvSpPr>
        <p:spPr>
          <a:xfrm>
            <a:off x="4766733" y="273055"/>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Text Placeholder 3"/>
          <p:cNvSpPr>
            <a:spLocks noGrp="1"/>
          </p:cNvSpPr>
          <p:nvPr>
            <p:ph type="body" sz="half" idx="2"/>
          </p:nvPr>
        </p:nvSpPr>
        <p:spPr>
          <a:xfrm>
            <a:off x="609603" y="1435103"/>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1544014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endParaRPr lang="da-DK"/>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a-DK"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1573895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ext Box 25">
            <a:extLst>
              <a:ext uri="{FF2B5EF4-FFF2-40B4-BE49-F238E27FC236}">
                <a16:creationId xmlns:a16="http://schemas.microsoft.com/office/drawing/2014/main" xmlns="" id="{3C222801-A99C-42FF-AA93-BE0BF023635F}"/>
              </a:ext>
            </a:extLst>
          </p:cNvPr>
          <p:cNvSpPr txBox="1">
            <a:spLocks noChangeArrowheads="1"/>
          </p:cNvSpPr>
          <p:nvPr/>
        </p:nvSpPr>
        <p:spPr bwMode="auto">
          <a:xfrm>
            <a:off x="609600" y="6400800"/>
            <a:ext cx="1261533" cy="228600"/>
          </a:xfrm>
          <a:prstGeom prst="rect">
            <a:avLst/>
          </a:prstGeom>
          <a:noFill/>
          <a:ln>
            <a:noFill/>
          </a:ln>
          <a:extLst/>
        </p:spPr>
        <p:txBody>
          <a:bodyPr>
            <a:spAutoFit/>
          </a:bodyPr>
          <a:lstStyle>
            <a:lvl1pPr>
              <a:defRPr sz="2400" b="1">
                <a:solidFill>
                  <a:schemeClr val="tx1"/>
                </a:solidFill>
                <a:latin typeface="Times New Roman" panose="02020603050405020304" pitchFamily="18" charset="0"/>
                <a:ea typeface="MS PGothic" panose="020B0600070205080204" pitchFamily="34" charset="-128"/>
              </a:defRPr>
            </a:lvl1pPr>
            <a:lvl2pPr marL="742950" indent="-285750">
              <a:defRPr sz="2400" b="1">
                <a:solidFill>
                  <a:schemeClr val="tx1"/>
                </a:solidFill>
                <a:latin typeface="Times New Roman" panose="02020603050405020304" pitchFamily="18" charset="0"/>
                <a:ea typeface="MS PGothic" panose="020B0600070205080204" pitchFamily="34" charset="-128"/>
              </a:defRPr>
            </a:lvl2pPr>
            <a:lvl3pPr marL="1143000" indent="-228600">
              <a:defRPr sz="2400" b="1">
                <a:solidFill>
                  <a:schemeClr val="tx1"/>
                </a:solidFill>
                <a:latin typeface="Times New Roman" panose="02020603050405020304" pitchFamily="18" charset="0"/>
                <a:ea typeface="MS PGothic" panose="020B0600070205080204" pitchFamily="34" charset="-128"/>
              </a:defRPr>
            </a:lvl3pPr>
            <a:lvl4pPr marL="1600200" indent="-228600">
              <a:defRPr sz="2400" b="1">
                <a:solidFill>
                  <a:schemeClr val="tx1"/>
                </a:solidFill>
                <a:latin typeface="Times New Roman" panose="02020603050405020304" pitchFamily="18" charset="0"/>
                <a:ea typeface="MS PGothic" panose="020B0600070205080204" pitchFamily="34" charset="-128"/>
              </a:defRPr>
            </a:lvl4pPr>
            <a:lvl5pPr marL="2057400" indent="-228600">
              <a:defRPr sz="24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9pPr>
          </a:lstStyle>
          <a:p>
            <a:pPr>
              <a:spcBef>
                <a:spcPct val="50000"/>
              </a:spcBef>
              <a:defRPr/>
            </a:pPr>
            <a:fld id="{2EF09B32-439D-4645-BF50-9113890C07F7}" type="datetime1">
              <a:rPr lang="da-DK" altLang="en-US" sz="900" b="0" smtClean="0">
                <a:solidFill>
                  <a:srgbClr val="CCCCCC"/>
                </a:solidFill>
                <a:latin typeface="Frutiger 57Cn" pitchFamily="34" charset="0"/>
              </a:rPr>
              <a:pPr>
                <a:spcBef>
                  <a:spcPct val="50000"/>
                </a:spcBef>
                <a:defRPr/>
              </a:pPr>
              <a:t>01-06-2021</a:t>
            </a:fld>
            <a:endParaRPr lang="da-DK" altLang="en-US" sz="900" b="0">
              <a:solidFill>
                <a:srgbClr val="CCCCCC"/>
              </a:solidFill>
              <a:latin typeface="Frutiger 57Cn" pitchFamily="34" charset="0"/>
            </a:endParaRPr>
          </a:p>
        </p:txBody>
      </p:sp>
      <p:sp>
        <p:nvSpPr>
          <p:cNvPr id="1027" name="Text Box 26">
            <a:extLst>
              <a:ext uri="{FF2B5EF4-FFF2-40B4-BE49-F238E27FC236}">
                <a16:creationId xmlns:a16="http://schemas.microsoft.com/office/drawing/2014/main" xmlns="" id="{82671EB1-526A-4CCE-AA37-ECD677F86980}"/>
              </a:ext>
            </a:extLst>
          </p:cNvPr>
          <p:cNvSpPr txBox="1">
            <a:spLocks noChangeArrowheads="1"/>
          </p:cNvSpPr>
          <p:nvPr/>
        </p:nvSpPr>
        <p:spPr bwMode="auto">
          <a:xfrm>
            <a:off x="10566400" y="6400800"/>
            <a:ext cx="1016000" cy="228600"/>
          </a:xfrm>
          <a:prstGeom prst="rect">
            <a:avLst/>
          </a:prstGeom>
          <a:noFill/>
          <a:ln w="9525">
            <a:noFill/>
            <a:miter lim="800000"/>
            <a:headEnd/>
            <a:tailEnd/>
          </a:ln>
        </p:spPr>
        <p:txBody>
          <a:bodyPr>
            <a:spAutoFit/>
          </a:bodyPr>
          <a:lstStyle>
            <a:lvl1pPr>
              <a:defRPr sz="2400" b="1">
                <a:solidFill>
                  <a:schemeClr val="tx1"/>
                </a:solidFill>
                <a:latin typeface="Times New Roman" panose="02020603050405020304" pitchFamily="18" charset="0"/>
                <a:ea typeface="MS PGothic" panose="020B0600070205080204" pitchFamily="34" charset="-128"/>
              </a:defRPr>
            </a:lvl1pPr>
            <a:lvl2pPr marL="742950" indent="-285750">
              <a:defRPr sz="2400" b="1">
                <a:solidFill>
                  <a:schemeClr val="tx1"/>
                </a:solidFill>
                <a:latin typeface="Times New Roman" panose="02020603050405020304" pitchFamily="18" charset="0"/>
                <a:ea typeface="MS PGothic" panose="020B0600070205080204" pitchFamily="34" charset="-128"/>
              </a:defRPr>
            </a:lvl2pPr>
            <a:lvl3pPr marL="1143000" indent="-228600">
              <a:defRPr sz="2400" b="1">
                <a:solidFill>
                  <a:schemeClr val="tx1"/>
                </a:solidFill>
                <a:latin typeface="Times New Roman" panose="02020603050405020304" pitchFamily="18" charset="0"/>
                <a:ea typeface="MS PGothic" panose="020B0600070205080204" pitchFamily="34" charset="-128"/>
              </a:defRPr>
            </a:lvl3pPr>
            <a:lvl4pPr marL="1600200" indent="-228600">
              <a:defRPr sz="2400" b="1">
                <a:solidFill>
                  <a:schemeClr val="tx1"/>
                </a:solidFill>
                <a:latin typeface="Times New Roman" panose="02020603050405020304" pitchFamily="18" charset="0"/>
                <a:ea typeface="MS PGothic" panose="020B0600070205080204" pitchFamily="34" charset="-128"/>
              </a:defRPr>
            </a:lvl4pPr>
            <a:lvl5pPr marL="2057400" indent="-228600">
              <a:defRPr sz="24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9pPr>
          </a:lstStyle>
          <a:p>
            <a:pPr algn="r">
              <a:spcBef>
                <a:spcPct val="50000"/>
              </a:spcBef>
            </a:pPr>
            <a:r>
              <a:rPr lang="da-DK" altLang="en-US" sz="900" b="0">
                <a:solidFill>
                  <a:srgbClr val="CCCCCC"/>
                </a:solidFill>
                <a:latin typeface="Frutiger 57Cn" pitchFamily="34" charset="0"/>
              </a:rPr>
              <a:t>Side </a:t>
            </a:r>
            <a:fld id="{3AF4EB77-48CA-4115-97C2-5BA957E7CE45}" type="slidenum">
              <a:rPr lang="da-DK" altLang="en-US" sz="900" b="0">
                <a:solidFill>
                  <a:srgbClr val="CCCCCC"/>
                </a:solidFill>
                <a:latin typeface="Frutiger 57Cn" pitchFamily="34" charset="0"/>
              </a:rPr>
              <a:pPr algn="r">
                <a:spcBef>
                  <a:spcPct val="50000"/>
                </a:spcBef>
              </a:pPr>
              <a:t>‹#›</a:t>
            </a:fld>
            <a:endParaRPr lang="da-DK" altLang="en-US" sz="900" b="0">
              <a:solidFill>
                <a:srgbClr val="CCCCCC"/>
              </a:solidFill>
              <a:latin typeface="Frutiger 57Cn" pitchFamily="34" charset="0"/>
            </a:endParaRPr>
          </a:p>
        </p:txBody>
      </p:sp>
      <p:sp>
        <p:nvSpPr>
          <p:cNvPr id="1028" name="TextBox 9">
            <a:extLst>
              <a:ext uri="{FF2B5EF4-FFF2-40B4-BE49-F238E27FC236}">
                <a16:creationId xmlns:a16="http://schemas.microsoft.com/office/drawing/2014/main" xmlns="" id="{C4176CD0-792C-4502-A2DB-C80C591786BD}"/>
              </a:ext>
            </a:extLst>
          </p:cNvPr>
          <p:cNvSpPr txBox="1">
            <a:spLocks noChangeArrowheads="1"/>
          </p:cNvSpPr>
          <p:nvPr/>
        </p:nvSpPr>
        <p:spPr bwMode="auto">
          <a:xfrm>
            <a:off x="4381503" y="0"/>
            <a:ext cx="7810500" cy="369888"/>
          </a:xfrm>
          <a:prstGeom prst="rect">
            <a:avLst/>
          </a:prstGeom>
          <a:noFill/>
          <a:ln>
            <a:noFill/>
          </a:ln>
          <a:extLst/>
        </p:spPr>
        <p:txBody>
          <a:bodyPr>
            <a:spAutoFit/>
          </a:bodyPr>
          <a:lstStyle>
            <a:lvl1pPr>
              <a:defRPr sz="2400" b="1">
                <a:solidFill>
                  <a:schemeClr val="tx1"/>
                </a:solidFill>
                <a:latin typeface="Times New Roman" pitchFamily="18" charset="0"/>
                <a:ea typeface="MS PGothic" pitchFamily="34" charset="-128"/>
              </a:defRPr>
            </a:lvl1pPr>
            <a:lvl2pPr marL="742950" indent="-285750">
              <a:defRPr sz="2400" b="1">
                <a:solidFill>
                  <a:schemeClr val="tx1"/>
                </a:solidFill>
                <a:latin typeface="Times New Roman" pitchFamily="18" charset="0"/>
                <a:ea typeface="MS PGothic" pitchFamily="34" charset="-128"/>
              </a:defRPr>
            </a:lvl2pPr>
            <a:lvl3pPr marL="1143000" indent="-228600">
              <a:defRPr sz="2400" b="1">
                <a:solidFill>
                  <a:schemeClr val="tx1"/>
                </a:solidFill>
                <a:latin typeface="Times New Roman" pitchFamily="18" charset="0"/>
                <a:ea typeface="MS PGothic" pitchFamily="34" charset="-128"/>
              </a:defRPr>
            </a:lvl3pPr>
            <a:lvl4pPr marL="1600200" indent="-228600">
              <a:defRPr sz="2400" b="1">
                <a:solidFill>
                  <a:schemeClr val="tx1"/>
                </a:solidFill>
                <a:latin typeface="Times New Roman" pitchFamily="18" charset="0"/>
                <a:ea typeface="MS PGothic" pitchFamily="34" charset="-128"/>
              </a:defRPr>
            </a:lvl4pPr>
            <a:lvl5pPr marL="2057400" indent="-228600">
              <a:defRPr sz="2400" b="1">
                <a:solidFill>
                  <a:schemeClr val="tx1"/>
                </a:solidFill>
                <a:latin typeface="Times New Roman" pitchFamily="18" charset="0"/>
                <a:ea typeface="MS PGothic" pitchFamily="34" charset="-128"/>
              </a:defRPr>
            </a:lvl5pPr>
            <a:lvl6pPr marL="25146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6pPr>
            <a:lvl7pPr marL="29718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7pPr>
            <a:lvl8pPr marL="34290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8pPr>
            <a:lvl9pPr marL="38862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9pPr>
          </a:lstStyle>
          <a:p>
            <a:pPr>
              <a:defRPr/>
            </a:pPr>
            <a:r>
              <a:rPr lang="en-US" altLang="en-US" sz="1800" i="1" dirty="0"/>
              <a:t>Madan Mohan </a:t>
            </a:r>
            <a:r>
              <a:rPr lang="en-US" altLang="en-US" sz="1800" i="1" dirty="0" err="1"/>
              <a:t>Malaviya</a:t>
            </a:r>
            <a:r>
              <a:rPr lang="en-US" altLang="en-US" sz="1800" i="1" dirty="0"/>
              <a:t> Univ. of Technology, Gorakhpur</a:t>
            </a:r>
          </a:p>
        </p:txBody>
      </p:sp>
      <p:cxnSp>
        <p:nvCxnSpPr>
          <p:cNvPr id="1029" name="Straight Connector 8">
            <a:extLst>
              <a:ext uri="{FF2B5EF4-FFF2-40B4-BE49-F238E27FC236}">
                <a16:creationId xmlns:a16="http://schemas.microsoft.com/office/drawing/2014/main" xmlns="" id="{A7FA5739-C17F-49A6-9C16-CDF21F175DFA}"/>
              </a:ext>
            </a:extLst>
          </p:cNvPr>
          <p:cNvCxnSpPr>
            <a:cxnSpLocks noChangeShapeType="1"/>
          </p:cNvCxnSpPr>
          <p:nvPr/>
        </p:nvCxnSpPr>
        <p:spPr bwMode="auto">
          <a:xfrm>
            <a:off x="1143003" y="357193"/>
            <a:ext cx="10858500" cy="1587"/>
          </a:xfrm>
          <a:prstGeom prst="line">
            <a:avLst/>
          </a:prstGeom>
          <a:noFill/>
          <a:ln w="9525">
            <a:solidFill>
              <a:srgbClr val="C00000"/>
            </a:solidFill>
            <a:round/>
            <a:headEnd/>
            <a:tailEnd/>
          </a:ln>
          <a:extLst>
            <a:ext uri="{909E8E84-426E-40DD-AFC4-6F175D3DCCD1}">
              <a14:hiddenFill xmlns:a14="http://schemas.microsoft.com/office/drawing/2010/main">
                <a:noFill/>
              </a14:hiddenFill>
            </a:ext>
          </a:extLst>
        </p:spPr>
      </p:cxnSp>
      <p:cxnSp>
        <p:nvCxnSpPr>
          <p:cNvPr id="1030" name="Straight Connector 11">
            <a:extLst>
              <a:ext uri="{FF2B5EF4-FFF2-40B4-BE49-F238E27FC236}">
                <a16:creationId xmlns:a16="http://schemas.microsoft.com/office/drawing/2014/main" xmlns="" id="{5834993C-1D89-43A4-B1FA-F9A2A7F28918}"/>
              </a:ext>
            </a:extLst>
          </p:cNvPr>
          <p:cNvCxnSpPr>
            <a:cxnSpLocks noChangeShapeType="1"/>
          </p:cNvCxnSpPr>
          <p:nvPr/>
        </p:nvCxnSpPr>
        <p:spPr bwMode="auto">
          <a:xfrm>
            <a:off x="0" y="6357943"/>
            <a:ext cx="12192000" cy="1587"/>
          </a:xfrm>
          <a:prstGeom prst="line">
            <a:avLst/>
          </a:prstGeom>
          <a:noFill/>
          <a:ln w="9525">
            <a:solidFill>
              <a:srgbClr val="00B050"/>
            </a:solidFill>
            <a:round/>
            <a:headEnd/>
            <a:tailEnd/>
          </a:ln>
          <a:extLst>
            <a:ext uri="{909E8E84-426E-40DD-AFC4-6F175D3DCCD1}">
              <a14:hiddenFill xmlns:a14="http://schemas.microsoft.com/office/drawing/2010/main">
                <a:noFill/>
              </a14:hiddenFill>
            </a:ext>
          </a:extLst>
        </p:spPr>
      </p:cxnSp>
      <p:pic>
        <p:nvPicPr>
          <p:cNvPr id="1031" name="Picture 1">
            <a:extLst>
              <a:ext uri="{FF2B5EF4-FFF2-40B4-BE49-F238E27FC236}">
                <a16:creationId xmlns:a16="http://schemas.microsoft.com/office/drawing/2014/main" xmlns="" id="{2950F9EB-63B1-4FBC-8E64-9A84AF743C76}"/>
              </a:ext>
            </a:extLst>
          </p:cNvPr>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3" y="-30163"/>
            <a:ext cx="1200151" cy="1038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9935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p:txStyles>
    <p:titleStyle>
      <a:lvl1pPr algn="l" rtl="0" eaLnBrk="0" fontAlgn="base" hangingPunct="0">
        <a:spcBef>
          <a:spcPct val="0"/>
        </a:spcBef>
        <a:spcAft>
          <a:spcPct val="0"/>
        </a:spcAft>
        <a:defRPr sz="2800" b="1">
          <a:solidFill>
            <a:srgbClr val="990000"/>
          </a:solidFill>
          <a:latin typeface="+mj-lt"/>
          <a:ea typeface="MS PGothic" pitchFamily="34" charset="-128"/>
          <a:cs typeface="+mj-cs"/>
        </a:defRPr>
      </a:lvl1pPr>
      <a:lvl2pPr algn="l" rtl="0" eaLnBrk="0" fontAlgn="base" hangingPunct="0">
        <a:spcBef>
          <a:spcPct val="0"/>
        </a:spcBef>
        <a:spcAft>
          <a:spcPct val="0"/>
        </a:spcAft>
        <a:defRPr sz="2800" b="1">
          <a:solidFill>
            <a:srgbClr val="990000"/>
          </a:solidFill>
          <a:latin typeface="Frutiger 57Cn" pitchFamily="34" charset="0"/>
          <a:ea typeface="MS PGothic" pitchFamily="34" charset="-128"/>
        </a:defRPr>
      </a:lvl2pPr>
      <a:lvl3pPr algn="l" rtl="0" eaLnBrk="0" fontAlgn="base" hangingPunct="0">
        <a:spcBef>
          <a:spcPct val="0"/>
        </a:spcBef>
        <a:spcAft>
          <a:spcPct val="0"/>
        </a:spcAft>
        <a:defRPr sz="2800" b="1">
          <a:solidFill>
            <a:srgbClr val="990000"/>
          </a:solidFill>
          <a:latin typeface="Frutiger 57Cn" pitchFamily="34" charset="0"/>
          <a:ea typeface="MS PGothic" pitchFamily="34" charset="-128"/>
        </a:defRPr>
      </a:lvl3pPr>
      <a:lvl4pPr algn="l" rtl="0" eaLnBrk="0" fontAlgn="base" hangingPunct="0">
        <a:spcBef>
          <a:spcPct val="0"/>
        </a:spcBef>
        <a:spcAft>
          <a:spcPct val="0"/>
        </a:spcAft>
        <a:defRPr sz="2800" b="1">
          <a:solidFill>
            <a:srgbClr val="990000"/>
          </a:solidFill>
          <a:latin typeface="Frutiger 57Cn" pitchFamily="34" charset="0"/>
          <a:ea typeface="MS PGothic" pitchFamily="34" charset="-128"/>
        </a:defRPr>
      </a:lvl4pPr>
      <a:lvl5pPr algn="l" rtl="0" eaLnBrk="0" fontAlgn="base" hangingPunct="0">
        <a:spcBef>
          <a:spcPct val="0"/>
        </a:spcBef>
        <a:spcAft>
          <a:spcPct val="0"/>
        </a:spcAft>
        <a:defRPr sz="2800" b="1">
          <a:solidFill>
            <a:srgbClr val="990000"/>
          </a:solidFill>
          <a:latin typeface="Frutiger 57Cn" pitchFamily="34" charset="0"/>
          <a:ea typeface="MS PGothic" pitchFamily="34" charset="-128"/>
        </a:defRPr>
      </a:lvl5pPr>
      <a:lvl6pPr marL="457200" algn="l" rtl="0" eaLnBrk="0" fontAlgn="base" hangingPunct="0">
        <a:spcBef>
          <a:spcPct val="0"/>
        </a:spcBef>
        <a:spcAft>
          <a:spcPct val="0"/>
        </a:spcAft>
        <a:defRPr sz="2800" b="1">
          <a:solidFill>
            <a:srgbClr val="990000"/>
          </a:solidFill>
          <a:latin typeface="Frutiger 57Cn" pitchFamily="34" charset="0"/>
        </a:defRPr>
      </a:lvl6pPr>
      <a:lvl7pPr marL="914400" algn="l" rtl="0" eaLnBrk="0" fontAlgn="base" hangingPunct="0">
        <a:spcBef>
          <a:spcPct val="0"/>
        </a:spcBef>
        <a:spcAft>
          <a:spcPct val="0"/>
        </a:spcAft>
        <a:defRPr sz="2800" b="1">
          <a:solidFill>
            <a:srgbClr val="990000"/>
          </a:solidFill>
          <a:latin typeface="Frutiger 57Cn" pitchFamily="34" charset="0"/>
        </a:defRPr>
      </a:lvl7pPr>
      <a:lvl8pPr marL="1371600" algn="l" rtl="0" eaLnBrk="0" fontAlgn="base" hangingPunct="0">
        <a:spcBef>
          <a:spcPct val="0"/>
        </a:spcBef>
        <a:spcAft>
          <a:spcPct val="0"/>
        </a:spcAft>
        <a:defRPr sz="2800" b="1">
          <a:solidFill>
            <a:srgbClr val="990000"/>
          </a:solidFill>
          <a:latin typeface="Frutiger 57Cn" pitchFamily="34" charset="0"/>
        </a:defRPr>
      </a:lvl8pPr>
      <a:lvl9pPr marL="1828800" algn="l" rtl="0" eaLnBrk="0" fontAlgn="base" hangingPunct="0">
        <a:spcBef>
          <a:spcPct val="0"/>
        </a:spcBef>
        <a:spcAft>
          <a:spcPct val="0"/>
        </a:spcAft>
        <a:defRPr sz="2800" b="1">
          <a:solidFill>
            <a:srgbClr val="990000"/>
          </a:solidFill>
          <a:latin typeface="Frutiger 57Cn" pitchFamily="34" charset="0"/>
        </a:defRPr>
      </a:lvl9pPr>
    </p:titleStyle>
    <p:bodyStyle>
      <a:lvl1pPr marL="342900" indent="-342900" algn="l" rtl="0" eaLnBrk="0" fontAlgn="base" hangingPunct="0">
        <a:spcBef>
          <a:spcPct val="30000"/>
        </a:spcBef>
        <a:spcAft>
          <a:spcPct val="0"/>
        </a:spcAft>
        <a:buChar char="•"/>
        <a:defRPr sz="2000">
          <a:solidFill>
            <a:schemeClr val="tx1"/>
          </a:solidFill>
          <a:latin typeface="+mn-lt"/>
          <a:ea typeface="MS PGothic" pitchFamily="34" charset="-128"/>
          <a:cs typeface="+mn-cs"/>
        </a:defRPr>
      </a:lvl1pPr>
      <a:lvl2pPr marL="742950" indent="-285750" algn="l" rtl="0" eaLnBrk="0" fontAlgn="base" hangingPunct="0">
        <a:spcBef>
          <a:spcPct val="20000"/>
        </a:spcBef>
        <a:spcAft>
          <a:spcPct val="0"/>
        </a:spcAft>
        <a:buChar char="•"/>
        <a:defRPr sz="1600">
          <a:solidFill>
            <a:schemeClr val="tx1"/>
          </a:solidFill>
          <a:latin typeface="+mn-lt"/>
          <a:ea typeface="MS PGothic" pitchFamily="34" charset="-128"/>
        </a:defRPr>
      </a:lvl2pPr>
      <a:lvl3pPr marL="1143000" indent="-228600" algn="l" rtl="0" eaLnBrk="0" fontAlgn="base" hangingPunct="0">
        <a:spcBef>
          <a:spcPct val="20000"/>
        </a:spcBef>
        <a:spcAft>
          <a:spcPct val="0"/>
        </a:spcAft>
        <a:buChar char="•"/>
        <a:defRPr sz="1600">
          <a:solidFill>
            <a:schemeClr val="tx1"/>
          </a:solidFill>
          <a:latin typeface="+mn-lt"/>
          <a:ea typeface="MS PGothic" pitchFamily="34" charset="-128"/>
        </a:defRPr>
      </a:lvl3pPr>
      <a:lvl4pPr marL="1600200" indent="-228600" algn="l" rtl="0" eaLnBrk="0" fontAlgn="base" hangingPunct="0">
        <a:spcBef>
          <a:spcPct val="20000"/>
        </a:spcBef>
        <a:spcAft>
          <a:spcPct val="0"/>
        </a:spcAft>
        <a:buChar char="•"/>
        <a:defRPr sz="1600">
          <a:solidFill>
            <a:schemeClr val="tx1"/>
          </a:solidFill>
          <a:latin typeface="+mn-lt"/>
          <a:ea typeface="MS PGothic" pitchFamily="34" charset="-128"/>
        </a:defRPr>
      </a:lvl4pPr>
      <a:lvl5pPr marL="2057400" indent="-228600" algn="l" rtl="0" eaLnBrk="0" fontAlgn="base" hangingPunct="0">
        <a:spcBef>
          <a:spcPct val="20000"/>
        </a:spcBef>
        <a:spcAft>
          <a:spcPct val="0"/>
        </a:spcAft>
        <a:buChar char="•"/>
        <a:defRPr sz="1600">
          <a:solidFill>
            <a:schemeClr val="tx1"/>
          </a:solidFill>
          <a:latin typeface="+mn-lt"/>
          <a:ea typeface="MS PGothic" pitchFamily="34" charset="-128"/>
        </a:defRPr>
      </a:lvl5pPr>
      <a:lvl6pPr marL="2514600" indent="-228600" algn="l" rtl="0" eaLnBrk="0" fontAlgn="base" hangingPunct="0">
        <a:spcBef>
          <a:spcPct val="20000"/>
        </a:spcBef>
        <a:spcAft>
          <a:spcPct val="0"/>
        </a:spcAft>
        <a:buChar char="•"/>
        <a:defRPr sz="1600">
          <a:solidFill>
            <a:schemeClr val="tx1"/>
          </a:solidFill>
          <a:latin typeface="+mn-lt"/>
        </a:defRPr>
      </a:lvl6pPr>
      <a:lvl7pPr marL="2971800" indent="-228600" algn="l" rtl="0" eaLnBrk="0" fontAlgn="base" hangingPunct="0">
        <a:spcBef>
          <a:spcPct val="20000"/>
        </a:spcBef>
        <a:spcAft>
          <a:spcPct val="0"/>
        </a:spcAft>
        <a:buChar char="•"/>
        <a:defRPr sz="1600">
          <a:solidFill>
            <a:schemeClr val="tx1"/>
          </a:solidFill>
          <a:latin typeface="+mn-lt"/>
        </a:defRPr>
      </a:lvl7pPr>
      <a:lvl8pPr marL="3429000" indent="-228600" algn="l" rtl="0" eaLnBrk="0" fontAlgn="base" hangingPunct="0">
        <a:spcBef>
          <a:spcPct val="20000"/>
        </a:spcBef>
        <a:spcAft>
          <a:spcPct val="0"/>
        </a:spcAft>
        <a:buChar char="•"/>
        <a:defRPr sz="1600">
          <a:solidFill>
            <a:schemeClr val="tx1"/>
          </a:solidFill>
          <a:latin typeface="+mn-lt"/>
        </a:defRPr>
      </a:lvl8pPr>
      <a:lvl9pPr marL="3886200" indent="-228600" algn="l" rtl="0" eaLnBrk="0" fontAlgn="base" hangingPunct="0">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ext Box 25">
            <a:extLst>
              <a:ext uri="{FF2B5EF4-FFF2-40B4-BE49-F238E27FC236}">
                <a16:creationId xmlns:a16="http://schemas.microsoft.com/office/drawing/2014/main" xmlns="" id="{1C02B2B6-2EFD-4E55-8B76-B5C1EF0089AB}"/>
              </a:ext>
            </a:extLst>
          </p:cNvPr>
          <p:cNvSpPr txBox="1">
            <a:spLocks noChangeArrowheads="1"/>
          </p:cNvSpPr>
          <p:nvPr/>
        </p:nvSpPr>
        <p:spPr bwMode="auto">
          <a:xfrm>
            <a:off x="609600" y="6400800"/>
            <a:ext cx="1261533"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b="1">
                <a:solidFill>
                  <a:schemeClr val="tx1"/>
                </a:solidFill>
                <a:latin typeface="Times New Roman" panose="02020603050405020304" pitchFamily="18" charset="0"/>
                <a:ea typeface="MS PGothic" panose="020B0600070205080204" pitchFamily="34" charset="-128"/>
              </a:defRPr>
            </a:lvl1pPr>
            <a:lvl2pPr marL="742950" indent="-285750">
              <a:defRPr sz="2400" b="1">
                <a:solidFill>
                  <a:schemeClr val="tx1"/>
                </a:solidFill>
                <a:latin typeface="Times New Roman" panose="02020603050405020304" pitchFamily="18" charset="0"/>
                <a:ea typeface="MS PGothic" panose="020B0600070205080204" pitchFamily="34" charset="-128"/>
              </a:defRPr>
            </a:lvl2pPr>
            <a:lvl3pPr marL="1143000" indent="-228600">
              <a:defRPr sz="2400" b="1">
                <a:solidFill>
                  <a:schemeClr val="tx1"/>
                </a:solidFill>
                <a:latin typeface="Times New Roman" panose="02020603050405020304" pitchFamily="18" charset="0"/>
                <a:ea typeface="MS PGothic" panose="020B0600070205080204" pitchFamily="34" charset="-128"/>
              </a:defRPr>
            </a:lvl3pPr>
            <a:lvl4pPr marL="1600200" indent="-228600">
              <a:defRPr sz="2400" b="1">
                <a:solidFill>
                  <a:schemeClr val="tx1"/>
                </a:solidFill>
                <a:latin typeface="Times New Roman" panose="02020603050405020304" pitchFamily="18" charset="0"/>
                <a:ea typeface="MS PGothic" panose="020B0600070205080204" pitchFamily="34" charset="-128"/>
              </a:defRPr>
            </a:lvl4pPr>
            <a:lvl5pPr marL="2057400" indent="-228600">
              <a:defRPr sz="24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9pPr>
          </a:lstStyle>
          <a:p>
            <a:pPr eaLnBrk="0" fontAlgn="base" hangingPunct="0">
              <a:spcBef>
                <a:spcPct val="50000"/>
              </a:spcBef>
              <a:spcAft>
                <a:spcPct val="0"/>
              </a:spcAft>
              <a:defRPr/>
            </a:pPr>
            <a:fld id="{2EF09B32-439D-4645-BF50-9113890C07F7}" type="datetime1">
              <a:rPr lang="da-DK" altLang="en-US" sz="900" b="0" smtClean="0">
                <a:solidFill>
                  <a:srgbClr val="CCCCCC"/>
                </a:solidFill>
                <a:latin typeface="Frutiger 57Cn" pitchFamily="34" charset="0"/>
              </a:rPr>
              <a:pPr eaLnBrk="0" fontAlgn="base" hangingPunct="0">
                <a:spcBef>
                  <a:spcPct val="50000"/>
                </a:spcBef>
                <a:spcAft>
                  <a:spcPct val="0"/>
                </a:spcAft>
                <a:defRPr/>
              </a:pPr>
              <a:t>01-06-2021</a:t>
            </a:fld>
            <a:endParaRPr lang="da-DK" altLang="en-US" sz="900" b="0">
              <a:solidFill>
                <a:srgbClr val="CCCCCC"/>
              </a:solidFill>
              <a:latin typeface="Frutiger 57Cn" pitchFamily="34" charset="0"/>
            </a:endParaRPr>
          </a:p>
        </p:txBody>
      </p:sp>
      <p:sp>
        <p:nvSpPr>
          <p:cNvPr id="1027" name="Text Box 26">
            <a:extLst>
              <a:ext uri="{FF2B5EF4-FFF2-40B4-BE49-F238E27FC236}">
                <a16:creationId xmlns:a16="http://schemas.microsoft.com/office/drawing/2014/main" xmlns="" id="{1BBC5AB8-117E-411F-AFF0-61D9CABEFA01}"/>
              </a:ext>
            </a:extLst>
          </p:cNvPr>
          <p:cNvSpPr txBox="1">
            <a:spLocks noChangeArrowheads="1"/>
          </p:cNvSpPr>
          <p:nvPr/>
        </p:nvSpPr>
        <p:spPr bwMode="auto">
          <a:xfrm>
            <a:off x="10566400" y="6400800"/>
            <a:ext cx="1016000" cy="228600"/>
          </a:xfrm>
          <a:prstGeom prst="rect">
            <a:avLst/>
          </a:prstGeom>
          <a:noFill/>
          <a:ln w="9525">
            <a:noFill/>
            <a:miter lim="800000"/>
            <a:headEnd/>
            <a:tailEnd/>
          </a:ln>
        </p:spPr>
        <p:txBody>
          <a:bodyPr>
            <a:spAutoFit/>
          </a:bodyPr>
          <a:lstStyle>
            <a:lvl1pPr>
              <a:defRPr sz="2400" b="1">
                <a:solidFill>
                  <a:schemeClr val="tx1"/>
                </a:solidFill>
                <a:latin typeface="Times New Roman" pitchFamily="18" charset="0"/>
                <a:ea typeface="MS PGothic" pitchFamily="34" charset="-128"/>
              </a:defRPr>
            </a:lvl1pPr>
            <a:lvl2pPr marL="742950" indent="-285750">
              <a:defRPr sz="2400" b="1">
                <a:solidFill>
                  <a:schemeClr val="tx1"/>
                </a:solidFill>
                <a:latin typeface="Times New Roman" pitchFamily="18" charset="0"/>
                <a:ea typeface="MS PGothic" pitchFamily="34" charset="-128"/>
              </a:defRPr>
            </a:lvl2pPr>
            <a:lvl3pPr marL="1143000" indent="-228600">
              <a:defRPr sz="2400" b="1">
                <a:solidFill>
                  <a:schemeClr val="tx1"/>
                </a:solidFill>
                <a:latin typeface="Times New Roman" pitchFamily="18" charset="0"/>
                <a:ea typeface="MS PGothic" pitchFamily="34" charset="-128"/>
              </a:defRPr>
            </a:lvl3pPr>
            <a:lvl4pPr marL="1600200" indent="-228600">
              <a:defRPr sz="2400" b="1">
                <a:solidFill>
                  <a:schemeClr val="tx1"/>
                </a:solidFill>
                <a:latin typeface="Times New Roman" pitchFamily="18" charset="0"/>
                <a:ea typeface="MS PGothic" pitchFamily="34" charset="-128"/>
              </a:defRPr>
            </a:lvl4pPr>
            <a:lvl5pPr marL="2057400" indent="-228600">
              <a:defRPr sz="2400" b="1">
                <a:solidFill>
                  <a:schemeClr val="tx1"/>
                </a:solidFill>
                <a:latin typeface="Times New Roman" pitchFamily="18" charset="0"/>
                <a:ea typeface="MS PGothic" pitchFamily="34" charset="-128"/>
              </a:defRPr>
            </a:lvl5pPr>
            <a:lvl6pPr marL="25146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6pPr>
            <a:lvl7pPr marL="29718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7pPr>
            <a:lvl8pPr marL="34290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8pPr>
            <a:lvl9pPr marL="38862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9pPr>
          </a:lstStyle>
          <a:p>
            <a:pPr algn="r" eaLnBrk="0" fontAlgn="base" hangingPunct="0">
              <a:spcBef>
                <a:spcPct val="50000"/>
              </a:spcBef>
              <a:spcAft>
                <a:spcPct val="0"/>
              </a:spcAft>
            </a:pPr>
            <a:r>
              <a:rPr lang="da-DK" altLang="en-US" sz="900" b="0">
                <a:solidFill>
                  <a:srgbClr val="CCCCCC"/>
                </a:solidFill>
                <a:latin typeface="Frutiger 57Cn" pitchFamily="34" charset="0"/>
              </a:rPr>
              <a:t>Side </a:t>
            </a:r>
            <a:fld id="{44150A59-5D9E-4F73-BB3E-2E3232CE3180}" type="slidenum">
              <a:rPr lang="da-DK" altLang="en-US" sz="900" b="0" smtClean="0">
                <a:solidFill>
                  <a:srgbClr val="CCCCCC"/>
                </a:solidFill>
                <a:latin typeface="Frutiger 57Cn" pitchFamily="34" charset="0"/>
              </a:rPr>
              <a:pPr algn="r" eaLnBrk="0" fontAlgn="base" hangingPunct="0">
                <a:spcBef>
                  <a:spcPct val="50000"/>
                </a:spcBef>
                <a:spcAft>
                  <a:spcPct val="0"/>
                </a:spcAft>
              </a:pPr>
              <a:t>‹#›</a:t>
            </a:fld>
            <a:endParaRPr lang="da-DK" altLang="en-US" sz="900" b="0">
              <a:solidFill>
                <a:srgbClr val="CCCCCC"/>
              </a:solidFill>
              <a:latin typeface="Frutiger 57Cn" pitchFamily="34" charset="0"/>
            </a:endParaRPr>
          </a:p>
        </p:txBody>
      </p:sp>
      <p:sp>
        <p:nvSpPr>
          <p:cNvPr id="1028" name="TextBox 9">
            <a:extLst>
              <a:ext uri="{FF2B5EF4-FFF2-40B4-BE49-F238E27FC236}">
                <a16:creationId xmlns:a16="http://schemas.microsoft.com/office/drawing/2014/main" xmlns="" id="{096AA1F1-202B-47F8-9D71-402EB9BDD2EA}"/>
              </a:ext>
            </a:extLst>
          </p:cNvPr>
          <p:cNvSpPr txBox="1">
            <a:spLocks noChangeArrowheads="1"/>
          </p:cNvSpPr>
          <p:nvPr/>
        </p:nvSpPr>
        <p:spPr bwMode="auto">
          <a:xfrm>
            <a:off x="4381501" y="0"/>
            <a:ext cx="7810500" cy="369888"/>
          </a:xfrm>
          <a:prstGeom prst="rect">
            <a:avLst/>
          </a:prstGeom>
          <a:noFill/>
          <a:ln>
            <a:noFill/>
          </a:ln>
          <a:extLst/>
        </p:spPr>
        <p:txBody>
          <a:bodyPr>
            <a:spAutoFit/>
          </a:bodyPr>
          <a:lstStyle>
            <a:lvl1pPr>
              <a:defRPr sz="2400" b="1">
                <a:solidFill>
                  <a:schemeClr val="tx1"/>
                </a:solidFill>
                <a:latin typeface="Times New Roman" pitchFamily="18" charset="0"/>
                <a:ea typeface="MS PGothic" pitchFamily="34" charset="-128"/>
              </a:defRPr>
            </a:lvl1pPr>
            <a:lvl2pPr marL="742950" indent="-285750">
              <a:defRPr sz="2400" b="1">
                <a:solidFill>
                  <a:schemeClr val="tx1"/>
                </a:solidFill>
                <a:latin typeface="Times New Roman" pitchFamily="18" charset="0"/>
                <a:ea typeface="MS PGothic" pitchFamily="34" charset="-128"/>
              </a:defRPr>
            </a:lvl2pPr>
            <a:lvl3pPr marL="1143000" indent="-228600">
              <a:defRPr sz="2400" b="1">
                <a:solidFill>
                  <a:schemeClr val="tx1"/>
                </a:solidFill>
                <a:latin typeface="Times New Roman" pitchFamily="18" charset="0"/>
                <a:ea typeface="MS PGothic" pitchFamily="34" charset="-128"/>
              </a:defRPr>
            </a:lvl3pPr>
            <a:lvl4pPr marL="1600200" indent="-228600">
              <a:defRPr sz="2400" b="1">
                <a:solidFill>
                  <a:schemeClr val="tx1"/>
                </a:solidFill>
                <a:latin typeface="Times New Roman" pitchFamily="18" charset="0"/>
                <a:ea typeface="MS PGothic" pitchFamily="34" charset="-128"/>
              </a:defRPr>
            </a:lvl4pPr>
            <a:lvl5pPr marL="2057400" indent="-228600">
              <a:defRPr sz="2400" b="1">
                <a:solidFill>
                  <a:schemeClr val="tx1"/>
                </a:solidFill>
                <a:latin typeface="Times New Roman" pitchFamily="18" charset="0"/>
                <a:ea typeface="MS PGothic" pitchFamily="34" charset="-128"/>
              </a:defRPr>
            </a:lvl5pPr>
            <a:lvl6pPr marL="25146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6pPr>
            <a:lvl7pPr marL="29718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7pPr>
            <a:lvl8pPr marL="34290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8pPr>
            <a:lvl9pPr marL="38862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9pPr>
          </a:lstStyle>
          <a:p>
            <a:pPr eaLnBrk="0" fontAlgn="base" hangingPunct="0">
              <a:spcBef>
                <a:spcPct val="0"/>
              </a:spcBef>
              <a:spcAft>
                <a:spcPct val="0"/>
              </a:spcAft>
              <a:defRPr/>
            </a:pPr>
            <a:r>
              <a:rPr lang="en-US" altLang="en-US" sz="1800" i="1" dirty="0">
                <a:solidFill>
                  <a:prstClr val="black"/>
                </a:solidFill>
              </a:rPr>
              <a:t>Madan Mohan </a:t>
            </a:r>
            <a:r>
              <a:rPr lang="en-US" altLang="en-US" sz="1800" i="1" dirty="0" err="1">
                <a:solidFill>
                  <a:prstClr val="black"/>
                </a:solidFill>
              </a:rPr>
              <a:t>Malaviya</a:t>
            </a:r>
            <a:r>
              <a:rPr lang="en-US" altLang="en-US" sz="1800" i="1" dirty="0">
                <a:solidFill>
                  <a:prstClr val="black"/>
                </a:solidFill>
              </a:rPr>
              <a:t> Univ. of Technology, Gorakhpur</a:t>
            </a:r>
          </a:p>
        </p:txBody>
      </p:sp>
      <p:cxnSp>
        <p:nvCxnSpPr>
          <p:cNvPr id="1029" name="Straight Connector 8"/>
          <p:cNvCxnSpPr>
            <a:cxnSpLocks noChangeShapeType="1"/>
          </p:cNvCxnSpPr>
          <p:nvPr/>
        </p:nvCxnSpPr>
        <p:spPr bwMode="auto">
          <a:xfrm>
            <a:off x="1143001" y="357189"/>
            <a:ext cx="10858500" cy="1587"/>
          </a:xfrm>
          <a:prstGeom prst="line">
            <a:avLst/>
          </a:prstGeom>
          <a:noFill/>
          <a:ln w="9525">
            <a:solidFill>
              <a:srgbClr val="C00000"/>
            </a:solidFill>
            <a:round/>
            <a:headEnd/>
            <a:tailEnd/>
          </a:ln>
          <a:extLst>
            <a:ext uri="{909E8E84-426E-40DD-AFC4-6F175D3DCCD1}">
              <a14:hiddenFill xmlns:a14="http://schemas.microsoft.com/office/drawing/2010/main">
                <a:noFill/>
              </a14:hiddenFill>
            </a:ext>
          </a:extLst>
        </p:spPr>
      </p:cxnSp>
      <p:cxnSp>
        <p:nvCxnSpPr>
          <p:cNvPr id="1030" name="Straight Connector 11"/>
          <p:cNvCxnSpPr>
            <a:cxnSpLocks noChangeShapeType="1"/>
          </p:cNvCxnSpPr>
          <p:nvPr/>
        </p:nvCxnSpPr>
        <p:spPr bwMode="auto">
          <a:xfrm>
            <a:off x="0" y="6357939"/>
            <a:ext cx="12192000" cy="1587"/>
          </a:xfrm>
          <a:prstGeom prst="line">
            <a:avLst/>
          </a:prstGeom>
          <a:noFill/>
          <a:ln w="9525">
            <a:solidFill>
              <a:srgbClr val="00B050"/>
            </a:solidFill>
            <a:round/>
            <a:headEnd/>
            <a:tailEnd/>
          </a:ln>
          <a:extLst>
            <a:ext uri="{909E8E84-426E-40DD-AFC4-6F175D3DCCD1}">
              <a14:hiddenFill xmlns:a14="http://schemas.microsoft.com/office/drawing/2010/main">
                <a:noFill/>
              </a14:hiddenFill>
            </a:ext>
          </a:extLst>
        </p:spPr>
      </p:cxnSp>
      <p:pic>
        <p:nvPicPr>
          <p:cNvPr id="1031" name="Picture 1"/>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1" y="-30163"/>
            <a:ext cx="1200151" cy="1038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20160862"/>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hdr="0"/>
  <p:txStyles>
    <p:titleStyle>
      <a:lvl1pPr algn="l" rtl="0" eaLnBrk="0" fontAlgn="base" hangingPunct="0">
        <a:spcBef>
          <a:spcPct val="0"/>
        </a:spcBef>
        <a:spcAft>
          <a:spcPct val="0"/>
        </a:spcAft>
        <a:defRPr sz="2800" b="1">
          <a:solidFill>
            <a:srgbClr val="990000"/>
          </a:solidFill>
          <a:latin typeface="+mj-lt"/>
          <a:ea typeface="MS PGothic" pitchFamily="34" charset="-128"/>
          <a:cs typeface="+mj-cs"/>
        </a:defRPr>
      </a:lvl1pPr>
      <a:lvl2pPr algn="l" rtl="0" eaLnBrk="0" fontAlgn="base" hangingPunct="0">
        <a:spcBef>
          <a:spcPct val="0"/>
        </a:spcBef>
        <a:spcAft>
          <a:spcPct val="0"/>
        </a:spcAft>
        <a:defRPr sz="2800" b="1">
          <a:solidFill>
            <a:srgbClr val="990000"/>
          </a:solidFill>
          <a:latin typeface="Frutiger 57Cn" pitchFamily="34" charset="0"/>
          <a:ea typeface="MS PGothic" pitchFamily="34" charset="-128"/>
        </a:defRPr>
      </a:lvl2pPr>
      <a:lvl3pPr algn="l" rtl="0" eaLnBrk="0" fontAlgn="base" hangingPunct="0">
        <a:spcBef>
          <a:spcPct val="0"/>
        </a:spcBef>
        <a:spcAft>
          <a:spcPct val="0"/>
        </a:spcAft>
        <a:defRPr sz="2800" b="1">
          <a:solidFill>
            <a:srgbClr val="990000"/>
          </a:solidFill>
          <a:latin typeface="Frutiger 57Cn" pitchFamily="34" charset="0"/>
          <a:ea typeface="MS PGothic" pitchFamily="34" charset="-128"/>
        </a:defRPr>
      </a:lvl3pPr>
      <a:lvl4pPr algn="l" rtl="0" eaLnBrk="0" fontAlgn="base" hangingPunct="0">
        <a:spcBef>
          <a:spcPct val="0"/>
        </a:spcBef>
        <a:spcAft>
          <a:spcPct val="0"/>
        </a:spcAft>
        <a:defRPr sz="2800" b="1">
          <a:solidFill>
            <a:srgbClr val="990000"/>
          </a:solidFill>
          <a:latin typeface="Frutiger 57Cn" pitchFamily="34" charset="0"/>
          <a:ea typeface="MS PGothic" pitchFamily="34" charset="-128"/>
        </a:defRPr>
      </a:lvl4pPr>
      <a:lvl5pPr algn="l" rtl="0" eaLnBrk="0" fontAlgn="base" hangingPunct="0">
        <a:spcBef>
          <a:spcPct val="0"/>
        </a:spcBef>
        <a:spcAft>
          <a:spcPct val="0"/>
        </a:spcAft>
        <a:defRPr sz="2800" b="1">
          <a:solidFill>
            <a:srgbClr val="990000"/>
          </a:solidFill>
          <a:latin typeface="Frutiger 57Cn" pitchFamily="34" charset="0"/>
          <a:ea typeface="MS PGothic" pitchFamily="34" charset="-128"/>
        </a:defRPr>
      </a:lvl5pPr>
      <a:lvl6pPr marL="457200" algn="l" rtl="0" eaLnBrk="0" fontAlgn="base" hangingPunct="0">
        <a:spcBef>
          <a:spcPct val="0"/>
        </a:spcBef>
        <a:spcAft>
          <a:spcPct val="0"/>
        </a:spcAft>
        <a:defRPr sz="2800" b="1">
          <a:solidFill>
            <a:srgbClr val="990000"/>
          </a:solidFill>
          <a:latin typeface="Frutiger 57Cn" pitchFamily="34" charset="0"/>
        </a:defRPr>
      </a:lvl6pPr>
      <a:lvl7pPr marL="914400" algn="l" rtl="0" eaLnBrk="0" fontAlgn="base" hangingPunct="0">
        <a:spcBef>
          <a:spcPct val="0"/>
        </a:spcBef>
        <a:spcAft>
          <a:spcPct val="0"/>
        </a:spcAft>
        <a:defRPr sz="2800" b="1">
          <a:solidFill>
            <a:srgbClr val="990000"/>
          </a:solidFill>
          <a:latin typeface="Frutiger 57Cn" pitchFamily="34" charset="0"/>
        </a:defRPr>
      </a:lvl7pPr>
      <a:lvl8pPr marL="1371600" algn="l" rtl="0" eaLnBrk="0" fontAlgn="base" hangingPunct="0">
        <a:spcBef>
          <a:spcPct val="0"/>
        </a:spcBef>
        <a:spcAft>
          <a:spcPct val="0"/>
        </a:spcAft>
        <a:defRPr sz="2800" b="1">
          <a:solidFill>
            <a:srgbClr val="990000"/>
          </a:solidFill>
          <a:latin typeface="Frutiger 57Cn" pitchFamily="34" charset="0"/>
        </a:defRPr>
      </a:lvl8pPr>
      <a:lvl9pPr marL="1828800" algn="l" rtl="0" eaLnBrk="0" fontAlgn="base" hangingPunct="0">
        <a:spcBef>
          <a:spcPct val="0"/>
        </a:spcBef>
        <a:spcAft>
          <a:spcPct val="0"/>
        </a:spcAft>
        <a:defRPr sz="2800" b="1">
          <a:solidFill>
            <a:srgbClr val="990000"/>
          </a:solidFill>
          <a:latin typeface="Frutiger 57Cn" pitchFamily="34" charset="0"/>
        </a:defRPr>
      </a:lvl9pPr>
    </p:titleStyle>
    <p:bodyStyle>
      <a:lvl1pPr marL="342900" indent="-342900" algn="l" rtl="0" eaLnBrk="0" fontAlgn="base" hangingPunct="0">
        <a:spcBef>
          <a:spcPct val="30000"/>
        </a:spcBef>
        <a:spcAft>
          <a:spcPct val="0"/>
        </a:spcAft>
        <a:buChar char="•"/>
        <a:defRPr sz="2000">
          <a:solidFill>
            <a:schemeClr val="tx1"/>
          </a:solidFill>
          <a:latin typeface="+mn-lt"/>
          <a:ea typeface="MS PGothic" pitchFamily="34" charset="-128"/>
          <a:cs typeface="+mn-cs"/>
        </a:defRPr>
      </a:lvl1pPr>
      <a:lvl2pPr marL="742950" indent="-285750" algn="l" rtl="0" eaLnBrk="0" fontAlgn="base" hangingPunct="0">
        <a:spcBef>
          <a:spcPct val="20000"/>
        </a:spcBef>
        <a:spcAft>
          <a:spcPct val="0"/>
        </a:spcAft>
        <a:buChar char="•"/>
        <a:defRPr sz="1600">
          <a:solidFill>
            <a:schemeClr val="tx1"/>
          </a:solidFill>
          <a:latin typeface="+mn-lt"/>
          <a:ea typeface="MS PGothic" pitchFamily="34" charset="-128"/>
        </a:defRPr>
      </a:lvl2pPr>
      <a:lvl3pPr marL="1143000" indent="-228600" algn="l" rtl="0" eaLnBrk="0" fontAlgn="base" hangingPunct="0">
        <a:spcBef>
          <a:spcPct val="20000"/>
        </a:spcBef>
        <a:spcAft>
          <a:spcPct val="0"/>
        </a:spcAft>
        <a:buChar char="•"/>
        <a:defRPr sz="1600">
          <a:solidFill>
            <a:schemeClr val="tx1"/>
          </a:solidFill>
          <a:latin typeface="+mn-lt"/>
          <a:ea typeface="MS PGothic" pitchFamily="34" charset="-128"/>
        </a:defRPr>
      </a:lvl3pPr>
      <a:lvl4pPr marL="1600200" indent="-228600" algn="l" rtl="0" eaLnBrk="0" fontAlgn="base" hangingPunct="0">
        <a:spcBef>
          <a:spcPct val="20000"/>
        </a:spcBef>
        <a:spcAft>
          <a:spcPct val="0"/>
        </a:spcAft>
        <a:buChar char="•"/>
        <a:defRPr sz="1600">
          <a:solidFill>
            <a:schemeClr val="tx1"/>
          </a:solidFill>
          <a:latin typeface="+mn-lt"/>
          <a:ea typeface="MS PGothic" pitchFamily="34" charset="-128"/>
        </a:defRPr>
      </a:lvl4pPr>
      <a:lvl5pPr marL="2057400" indent="-228600" algn="l" rtl="0" eaLnBrk="0" fontAlgn="base" hangingPunct="0">
        <a:spcBef>
          <a:spcPct val="20000"/>
        </a:spcBef>
        <a:spcAft>
          <a:spcPct val="0"/>
        </a:spcAft>
        <a:buChar char="•"/>
        <a:defRPr sz="1600">
          <a:solidFill>
            <a:schemeClr val="tx1"/>
          </a:solidFill>
          <a:latin typeface="+mn-lt"/>
          <a:ea typeface="MS PGothic" pitchFamily="34" charset="-128"/>
        </a:defRPr>
      </a:lvl5pPr>
      <a:lvl6pPr marL="2514600" indent="-228600" algn="l" rtl="0" eaLnBrk="0" fontAlgn="base" hangingPunct="0">
        <a:spcBef>
          <a:spcPct val="20000"/>
        </a:spcBef>
        <a:spcAft>
          <a:spcPct val="0"/>
        </a:spcAft>
        <a:buChar char="•"/>
        <a:defRPr sz="1600">
          <a:solidFill>
            <a:schemeClr val="tx1"/>
          </a:solidFill>
          <a:latin typeface="+mn-lt"/>
        </a:defRPr>
      </a:lvl6pPr>
      <a:lvl7pPr marL="2971800" indent="-228600" algn="l" rtl="0" eaLnBrk="0" fontAlgn="base" hangingPunct="0">
        <a:spcBef>
          <a:spcPct val="20000"/>
        </a:spcBef>
        <a:spcAft>
          <a:spcPct val="0"/>
        </a:spcAft>
        <a:buChar char="•"/>
        <a:defRPr sz="1600">
          <a:solidFill>
            <a:schemeClr val="tx1"/>
          </a:solidFill>
          <a:latin typeface="+mn-lt"/>
        </a:defRPr>
      </a:lvl7pPr>
      <a:lvl8pPr marL="3429000" indent="-228600" algn="l" rtl="0" eaLnBrk="0" fontAlgn="base" hangingPunct="0">
        <a:spcBef>
          <a:spcPct val="20000"/>
        </a:spcBef>
        <a:spcAft>
          <a:spcPct val="0"/>
        </a:spcAft>
        <a:buChar char="•"/>
        <a:defRPr sz="1600">
          <a:solidFill>
            <a:schemeClr val="tx1"/>
          </a:solidFill>
          <a:latin typeface="+mn-lt"/>
        </a:defRPr>
      </a:lvl8pPr>
      <a:lvl9pPr marL="3886200" indent="-228600" algn="l" rtl="0" eaLnBrk="0" fontAlgn="base" hangingPunct="0">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a:extLst>
              <a:ext uri="{FF2B5EF4-FFF2-40B4-BE49-F238E27FC236}">
                <a16:creationId xmlns:a16="http://schemas.microsoft.com/office/drawing/2014/main" xmlns="" id="{AABDF155-1B2C-4EE0-9F2A-D0F692DF073B}"/>
              </a:ext>
            </a:extLst>
          </p:cNvPr>
          <p:cNvSpPr>
            <a:spLocks noChangeArrowheads="1"/>
          </p:cNvSpPr>
          <p:nvPr/>
        </p:nvSpPr>
        <p:spPr bwMode="auto">
          <a:xfrm>
            <a:off x="2007704" y="4572000"/>
            <a:ext cx="8141049"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indent="457200">
              <a:defRPr sz="2400" b="1">
                <a:solidFill>
                  <a:schemeClr val="tx1"/>
                </a:solidFill>
                <a:latin typeface="Times New Roman" panose="02020603050405020304" pitchFamily="18" charset="0"/>
                <a:ea typeface="MS PGothic" panose="020B0600070205080204" pitchFamily="34" charset="-128"/>
              </a:defRPr>
            </a:lvl1pPr>
            <a:lvl2pPr marL="742950" indent="-285750">
              <a:defRPr sz="2400" b="1">
                <a:solidFill>
                  <a:schemeClr val="tx1"/>
                </a:solidFill>
                <a:latin typeface="Times New Roman" panose="02020603050405020304" pitchFamily="18" charset="0"/>
                <a:ea typeface="MS PGothic" panose="020B0600070205080204" pitchFamily="34" charset="-128"/>
              </a:defRPr>
            </a:lvl2pPr>
            <a:lvl3pPr marL="1143000" indent="-228600">
              <a:defRPr sz="2400" b="1">
                <a:solidFill>
                  <a:schemeClr val="tx1"/>
                </a:solidFill>
                <a:latin typeface="Times New Roman" panose="02020603050405020304" pitchFamily="18" charset="0"/>
                <a:ea typeface="MS PGothic" panose="020B0600070205080204" pitchFamily="34" charset="-128"/>
              </a:defRPr>
            </a:lvl3pPr>
            <a:lvl4pPr marL="1600200" indent="-228600">
              <a:defRPr sz="2400" b="1">
                <a:solidFill>
                  <a:schemeClr val="tx1"/>
                </a:solidFill>
                <a:latin typeface="Times New Roman" panose="02020603050405020304" pitchFamily="18" charset="0"/>
                <a:ea typeface="MS PGothic" panose="020B0600070205080204" pitchFamily="34" charset="-128"/>
              </a:defRPr>
            </a:lvl4pPr>
            <a:lvl5pPr marL="2057400" indent="-228600">
              <a:defRPr sz="24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9pPr>
          </a:lstStyle>
          <a:p>
            <a:pPr algn="ctr" eaLnBrk="0" fontAlgn="base" hangingPunct="0">
              <a:spcBef>
                <a:spcPct val="0"/>
              </a:spcBef>
              <a:spcAft>
                <a:spcPct val="0"/>
              </a:spcAft>
            </a:pPr>
            <a:r>
              <a:rPr lang="en-US" altLang="en-US" sz="2800" i="1" dirty="0" smtClean="0"/>
              <a:t>Department </a:t>
            </a:r>
            <a:r>
              <a:rPr lang="en-US" altLang="en-US" sz="2800" i="1" dirty="0"/>
              <a:t>of </a:t>
            </a:r>
            <a:r>
              <a:rPr lang="en-US" altLang="en-US" sz="2800" i="1" dirty="0" smtClean="0"/>
              <a:t>Information Technology </a:t>
            </a:r>
            <a:r>
              <a:rPr lang="en-US" altLang="en-US" sz="2800" i="1" dirty="0"/>
              <a:t>&amp; </a:t>
            </a:r>
            <a:r>
              <a:rPr lang="en-US" altLang="en-US" sz="2800" i="1" dirty="0" smtClean="0"/>
              <a:t>Computer Application, Madan </a:t>
            </a:r>
            <a:r>
              <a:rPr lang="en-US" altLang="en-US" sz="2800" i="1" dirty="0"/>
              <a:t>Mohan Malaviya University of Technology </a:t>
            </a:r>
          </a:p>
          <a:p>
            <a:pPr algn="ctr" eaLnBrk="0" fontAlgn="base" hangingPunct="0">
              <a:spcBef>
                <a:spcPct val="0"/>
              </a:spcBef>
              <a:spcAft>
                <a:spcPct val="0"/>
              </a:spcAft>
            </a:pPr>
            <a:r>
              <a:rPr lang="en-US" altLang="en-US" sz="2800" i="1" dirty="0"/>
              <a:t>Gorakhpur-273010,India</a:t>
            </a:r>
          </a:p>
        </p:txBody>
      </p:sp>
      <p:pic>
        <p:nvPicPr>
          <p:cNvPr id="15365" name="Picture 3">
            <a:extLst>
              <a:ext uri="{FF2B5EF4-FFF2-40B4-BE49-F238E27FC236}">
                <a16:creationId xmlns:a16="http://schemas.microsoft.com/office/drawing/2014/main" xmlns="" id="{A5DC609F-A6AD-4727-8884-EC341F2EFB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1601" y="1590261"/>
            <a:ext cx="2213113" cy="22370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244856" y="398583"/>
            <a:ext cx="10099849" cy="939887"/>
          </a:xfrm>
        </p:spPr>
        <p:txBody>
          <a:bodyPr/>
          <a:lstStyle/>
          <a:p>
            <a:pPr algn="ctr"/>
            <a:r>
              <a:rPr lang="en-US" sz="3200" dirty="0" smtClean="0">
                <a:solidFill>
                  <a:schemeClr val="tx1"/>
                </a:solidFill>
                <a:latin typeface="Times New Roman" panose="02020603050405020304" pitchFamily="18" charset="0"/>
                <a:cs typeface="Times New Roman" panose="02020603050405020304" pitchFamily="18" charset="0"/>
              </a:rPr>
              <a:t>Operating System Concepts (MCA-204)</a:t>
            </a:r>
            <a:br>
              <a:rPr lang="en-US" sz="3200" dirty="0" smtClean="0">
                <a:solidFill>
                  <a:schemeClr val="tx1"/>
                </a:solidFill>
                <a:latin typeface="Times New Roman" panose="02020603050405020304" pitchFamily="18" charset="0"/>
                <a:cs typeface="Times New Roman" panose="02020603050405020304" pitchFamily="18" charset="0"/>
              </a:rPr>
            </a:br>
            <a:r>
              <a:rPr lang="en-US" sz="3200" dirty="0" smtClean="0">
                <a:solidFill>
                  <a:schemeClr val="tx1"/>
                </a:solidFill>
                <a:latin typeface="Times New Roman" panose="02020603050405020304" pitchFamily="18" charset="0"/>
                <a:cs typeface="Times New Roman" panose="02020603050405020304" pitchFamily="18" charset="0"/>
              </a:rPr>
              <a:t>Unit 1</a:t>
            </a:r>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3" name="Rectangle 2"/>
          <p:cNvSpPr/>
          <p:nvPr/>
        </p:nvSpPr>
        <p:spPr>
          <a:xfrm>
            <a:off x="5181601" y="3827359"/>
            <a:ext cx="2531165" cy="584775"/>
          </a:xfrm>
          <a:prstGeom prst="rect">
            <a:avLst/>
          </a:prstGeom>
        </p:spPr>
        <p:txBody>
          <a:bodyPr wrap="square">
            <a:spAutoFit/>
          </a:bodyPr>
          <a:lstStyle/>
          <a:p>
            <a:pPr algn="ctr" eaLnBrk="0" fontAlgn="base" hangingPunct="0">
              <a:spcBef>
                <a:spcPct val="0"/>
              </a:spcBef>
              <a:spcAft>
                <a:spcPct val="0"/>
              </a:spcAft>
            </a:pPr>
            <a:r>
              <a:rPr lang="en-US" altLang="en-US" sz="3200" b="1" dirty="0">
                <a:latin typeface="Times New Roman" panose="02020603050405020304" pitchFamily="18" charset="0"/>
                <a:cs typeface="Times New Roman" panose="02020603050405020304" pitchFamily="18" charset="0"/>
              </a:rPr>
              <a:t>Neha Singh</a:t>
            </a:r>
          </a:p>
        </p:txBody>
      </p:sp>
    </p:spTree>
    <p:extLst>
      <p:ext uri="{BB962C8B-B14F-4D97-AF65-F5344CB8AC3E}">
        <p14:creationId xmlns:p14="http://schemas.microsoft.com/office/powerpoint/2010/main" val="23398049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51722" y="1099930"/>
            <a:ext cx="8958469" cy="4863548"/>
          </a:xfrm>
        </p:spPr>
        <p:txBody>
          <a:bodyPr/>
          <a:lstStyle/>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I/O </a:t>
            </a:r>
            <a:r>
              <a:rPr lang="en-US" sz="2400" b="1" dirty="0" smtClean="0">
                <a:latin typeface="Times New Roman" panose="02020603050405020304" pitchFamily="18" charset="0"/>
                <a:cs typeface="Times New Roman" panose="02020603050405020304" pitchFamily="18" charset="0"/>
              </a:rPr>
              <a:t>Operation</a:t>
            </a:r>
            <a:endParaRPr lang="en-US" sz="2400" b="1" dirty="0">
              <a:latin typeface="Times New Roman" panose="02020603050405020304" pitchFamily="18" charset="0"/>
              <a:cs typeface="Times New Roman" panose="02020603050405020304" pitchFamily="18" charset="0"/>
            </a:endParaRPr>
          </a:p>
          <a:p>
            <a:pPr marL="0" indent="0" algn="just">
              <a:buNone/>
            </a:pPr>
            <a:r>
              <a:rPr lang="en-US" sz="2200" dirty="0">
                <a:latin typeface="Times New Roman" panose="02020603050405020304" pitchFamily="18" charset="0"/>
                <a:cs typeface="Times New Roman" panose="02020603050405020304" pitchFamily="18" charset="0"/>
              </a:rPr>
              <a:t>An I/O subsystem comprises of I/O devices and their corresponding driver software. Drivers hide the peculiarities of specific hardware devices from the </a:t>
            </a:r>
            <a:r>
              <a:rPr lang="en-US" sz="2200" dirty="0" smtClean="0">
                <a:latin typeface="Times New Roman" panose="02020603050405020304" pitchFamily="18" charset="0"/>
                <a:cs typeface="Times New Roman" panose="02020603050405020304" pitchFamily="18" charset="0"/>
              </a:rPr>
              <a:t>users. An </a:t>
            </a:r>
            <a:r>
              <a:rPr lang="en-US" sz="2200" dirty="0">
                <a:latin typeface="Times New Roman" panose="02020603050405020304" pitchFamily="18" charset="0"/>
                <a:cs typeface="Times New Roman" panose="02020603050405020304" pitchFamily="18" charset="0"/>
              </a:rPr>
              <a:t>Operating System manages the communication between user and device drivers</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I/O operation means read or write operation with any file or any specific I/O device.</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Operating system provides the access to the required I/O device when required</a:t>
            </a:r>
            <a:r>
              <a:rPr lang="en-US" sz="2200" dirty="0" smtClean="0">
                <a:latin typeface="Times New Roman" panose="02020603050405020304" pitchFamily="18" charset="0"/>
                <a:cs typeface="Times New Roman" panose="02020603050405020304" pitchFamily="18" charset="0"/>
              </a:rPr>
              <a:t>.</a:t>
            </a:r>
          </a:p>
          <a:p>
            <a:endParaRPr lang="en-US" dirty="0"/>
          </a:p>
        </p:txBody>
      </p:sp>
    </p:spTree>
    <p:extLst>
      <p:ext uri="{BB962C8B-B14F-4D97-AF65-F5344CB8AC3E}">
        <p14:creationId xmlns:p14="http://schemas.microsoft.com/office/powerpoint/2010/main" val="26914806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79442" y="437323"/>
            <a:ext cx="9872871" cy="5910468"/>
          </a:xfrm>
        </p:spPr>
        <p:txBody>
          <a:bodyPr/>
          <a:lstStyle/>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File </a:t>
            </a:r>
            <a:r>
              <a:rPr lang="en-US" sz="2400" b="1" dirty="0" smtClean="0">
                <a:latin typeface="Times New Roman" panose="02020603050405020304" pitchFamily="18" charset="0"/>
                <a:cs typeface="Times New Roman" panose="02020603050405020304" pitchFamily="18" charset="0"/>
              </a:rPr>
              <a:t>System Manipulation</a:t>
            </a:r>
            <a:endParaRPr lang="en-US" sz="2400" b="1" dirty="0">
              <a:latin typeface="Times New Roman" panose="02020603050405020304" pitchFamily="18" charset="0"/>
              <a:cs typeface="Times New Roman" panose="02020603050405020304" pitchFamily="18" charset="0"/>
            </a:endParaRPr>
          </a:p>
          <a:p>
            <a:pPr marL="0" indent="0" algn="just">
              <a:buNone/>
            </a:pPr>
            <a:r>
              <a:rPr lang="en-US" sz="2200" dirty="0">
                <a:latin typeface="Times New Roman" panose="02020603050405020304" pitchFamily="18" charset="0"/>
                <a:cs typeface="Times New Roman" panose="02020603050405020304" pitchFamily="18" charset="0"/>
              </a:rPr>
              <a:t>A file represents a collection of related information. Computers can store files on the disk (secondary storage), for long-term storage purpose. </a:t>
            </a:r>
            <a:endParaRPr lang="en-US" sz="2200" dirty="0" smtClean="0">
              <a:latin typeface="Times New Roman" panose="02020603050405020304" pitchFamily="18" charset="0"/>
              <a:cs typeface="Times New Roman" panose="02020603050405020304" pitchFamily="18" charset="0"/>
            </a:endParaRPr>
          </a:p>
          <a:p>
            <a:pPr marL="0" indent="0" algn="just">
              <a:buNone/>
            </a:pPr>
            <a:r>
              <a:rPr lang="en-US" sz="2200" dirty="0" smtClean="0">
                <a:latin typeface="Times New Roman" panose="02020603050405020304" pitchFamily="18" charset="0"/>
                <a:cs typeface="Times New Roman" panose="02020603050405020304" pitchFamily="18" charset="0"/>
              </a:rPr>
              <a:t>Following </a:t>
            </a:r>
            <a:r>
              <a:rPr lang="en-US" sz="2200" dirty="0">
                <a:latin typeface="Times New Roman" panose="02020603050405020304" pitchFamily="18" charset="0"/>
                <a:cs typeface="Times New Roman" panose="02020603050405020304" pitchFamily="18" charset="0"/>
              </a:rPr>
              <a:t>are the major activities of an operating system with respect to file management </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Program needs to read a file or write a file.</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operating system gives the permission to the program for operation on file.</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Permission varies from read-only, </a:t>
            </a:r>
            <a:r>
              <a:rPr lang="en-US" sz="2200" dirty="0" smtClean="0">
                <a:latin typeface="Times New Roman" panose="02020603050405020304" pitchFamily="18" charset="0"/>
                <a:cs typeface="Times New Roman" panose="02020603050405020304" pitchFamily="18" charset="0"/>
              </a:rPr>
              <a:t>read-write, denied and so on.</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Operating System provides an interface to the user to create/delete files.</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Operating System provides an interface to the user to create/delete directories.</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Operating System provides an interface to create the backup of file system</a:t>
            </a:r>
            <a:r>
              <a:rPr lang="en-US" dirty="0"/>
              <a:t>.</a:t>
            </a:r>
          </a:p>
        </p:txBody>
      </p:sp>
    </p:spTree>
    <p:extLst>
      <p:ext uri="{BB962C8B-B14F-4D97-AF65-F5344CB8AC3E}">
        <p14:creationId xmlns:p14="http://schemas.microsoft.com/office/powerpoint/2010/main" val="2673833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04731" y="914400"/>
            <a:ext cx="8839200" cy="5181600"/>
          </a:xfrm>
        </p:spPr>
        <p:txBody>
          <a:bodyPr/>
          <a:lstStyle/>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Communication</a:t>
            </a:r>
            <a:endParaRPr lang="en-US" sz="2400" b="1" dirty="0">
              <a:latin typeface="Times New Roman" panose="02020603050405020304" pitchFamily="18" charset="0"/>
              <a:cs typeface="Times New Roman" panose="02020603050405020304" pitchFamily="18" charset="0"/>
            </a:endParaRPr>
          </a:p>
          <a:p>
            <a:pPr marL="0" indent="0" algn="just">
              <a:buNone/>
            </a:pPr>
            <a:r>
              <a:rPr lang="en-US" sz="2200" dirty="0" smtClean="0">
                <a:latin typeface="Times New Roman" panose="02020603050405020304" pitchFamily="18" charset="0"/>
                <a:cs typeface="Times New Roman" panose="02020603050405020304" pitchFamily="18" charset="0"/>
              </a:rPr>
              <a:t>In case of distributed systems which are a collection of processors that do not share memory, peripheral devices, or a clock, the operating system manages communications between all the processes. </a:t>
            </a:r>
          </a:p>
          <a:p>
            <a:pPr marL="0" indent="0" algn="just">
              <a:buNone/>
            </a:pPr>
            <a:r>
              <a:rPr lang="en-US" sz="2200" dirty="0" smtClean="0">
                <a:latin typeface="Times New Roman" panose="02020603050405020304" pitchFamily="18" charset="0"/>
                <a:cs typeface="Times New Roman" panose="02020603050405020304" pitchFamily="18" charset="0"/>
              </a:rPr>
              <a:t>Following </a:t>
            </a:r>
            <a:r>
              <a:rPr lang="en-US" sz="2200" dirty="0">
                <a:latin typeface="Times New Roman" panose="02020603050405020304" pitchFamily="18" charset="0"/>
                <a:cs typeface="Times New Roman" panose="02020603050405020304" pitchFamily="18" charset="0"/>
              </a:rPr>
              <a:t>are the major activities of an operating system with respect to communication </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Two processes often require data to be transferred between </a:t>
            </a:r>
            <a:r>
              <a:rPr lang="en-US" sz="2200" dirty="0" smtClean="0">
                <a:latin typeface="Times New Roman" panose="02020603050405020304" pitchFamily="18" charset="0"/>
                <a:cs typeface="Times New Roman" panose="02020603050405020304" pitchFamily="18" charset="0"/>
              </a:rPr>
              <a:t>them  both </a:t>
            </a:r>
            <a:r>
              <a:rPr lang="en-US" sz="2200" dirty="0">
                <a:latin typeface="Times New Roman" panose="02020603050405020304" pitchFamily="18" charset="0"/>
                <a:cs typeface="Times New Roman" panose="02020603050405020304" pitchFamily="18" charset="0"/>
              </a:rPr>
              <a:t>the processes can be on one computer or on different computers, but are connected through a computer network.</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Communication </a:t>
            </a:r>
            <a:r>
              <a:rPr lang="en-US" sz="2200" dirty="0">
                <a:latin typeface="Times New Roman" panose="02020603050405020304" pitchFamily="18" charset="0"/>
                <a:cs typeface="Times New Roman" panose="02020603050405020304" pitchFamily="18" charset="0"/>
              </a:rPr>
              <a:t>may be implemented by two methods, either by Shared Memory or by Message Passing.</a:t>
            </a:r>
          </a:p>
        </p:txBody>
      </p:sp>
    </p:spTree>
    <p:extLst>
      <p:ext uri="{BB962C8B-B14F-4D97-AF65-F5344CB8AC3E}">
        <p14:creationId xmlns:p14="http://schemas.microsoft.com/office/powerpoint/2010/main" val="13792798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39686" y="755374"/>
            <a:ext cx="9329531" cy="5526156"/>
          </a:xfrm>
        </p:spPr>
        <p:txBody>
          <a:bodyPr/>
          <a:lstStyle/>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Error </a:t>
            </a:r>
            <a:r>
              <a:rPr lang="en-US" sz="2400" b="1" dirty="0" smtClean="0">
                <a:latin typeface="Times New Roman" panose="02020603050405020304" pitchFamily="18" charset="0"/>
                <a:cs typeface="Times New Roman" panose="02020603050405020304" pitchFamily="18" charset="0"/>
              </a:rPr>
              <a:t>Handling</a:t>
            </a:r>
            <a:endParaRPr lang="en-US" sz="2400" b="1" dirty="0">
              <a:latin typeface="Times New Roman" panose="02020603050405020304" pitchFamily="18" charset="0"/>
              <a:cs typeface="Times New Roman" panose="02020603050405020304" pitchFamily="18" charset="0"/>
            </a:endParaRPr>
          </a:p>
          <a:p>
            <a:pPr marL="0" indent="0" algn="just">
              <a:buNone/>
            </a:pPr>
            <a:r>
              <a:rPr lang="en-US" sz="2200" dirty="0">
                <a:latin typeface="Times New Roman" panose="02020603050405020304" pitchFamily="18" charset="0"/>
                <a:cs typeface="Times New Roman" panose="02020603050405020304" pitchFamily="18" charset="0"/>
              </a:rPr>
              <a:t>Errors can occur anytime and anywhere. An error may occur in CPU, in I/O devices or in the memory hardware. Following are the major activities of an operating system with respect to error handling </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OS constantly checks for possible errors.</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OS takes an appropriate action to ensure correct and consistent computing</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Resource </a:t>
            </a:r>
            <a:r>
              <a:rPr lang="en-US" sz="2400" b="1" dirty="0" smtClean="0">
                <a:latin typeface="Times New Roman" panose="02020603050405020304" pitchFamily="18" charset="0"/>
                <a:cs typeface="Times New Roman" panose="02020603050405020304" pitchFamily="18" charset="0"/>
              </a:rPr>
              <a:t>Management</a:t>
            </a:r>
            <a:endParaRPr lang="en-US" sz="2400" b="1" dirty="0">
              <a:latin typeface="Times New Roman" panose="02020603050405020304" pitchFamily="18" charset="0"/>
              <a:cs typeface="Times New Roman" panose="02020603050405020304" pitchFamily="18" charset="0"/>
            </a:endParaRPr>
          </a:p>
          <a:p>
            <a:pPr marL="0" indent="0" algn="just">
              <a:buNone/>
            </a:pPr>
            <a:r>
              <a:rPr lang="en-US" sz="2200" dirty="0">
                <a:latin typeface="Times New Roman" panose="02020603050405020304" pitchFamily="18" charset="0"/>
                <a:cs typeface="Times New Roman" panose="02020603050405020304" pitchFamily="18" charset="0"/>
              </a:rPr>
              <a:t>In case of multi-user or multi-tasking environment, resources such as main memory, CPU cycles and files storage are to be allocated to each user or job. Following are the major activities of an operating system with respect to resource management </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OS manages all kinds of resources using schedulers.</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CPU scheduling algorithms are used for better utilization of CPU</a:t>
            </a:r>
          </a:p>
        </p:txBody>
      </p:sp>
    </p:spTree>
    <p:extLst>
      <p:ext uri="{BB962C8B-B14F-4D97-AF65-F5344CB8AC3E}">
        <p14:creationId xmlns:p14="http://schemas.microsoft.com/office/powerpoint/2010/main" val="3017976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38469" y="1139686"/>
            <a:ext cx="8666921" cy="4982817"/>
          </a:xfrm>
        </p:spPr>
        <p:txBody>
          <a:bodyPr/>
          <a:lstStyle/>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Protection</a:t>
            </a:r>
            <a:endParaRPr lang="en-US" sz="2400" b="1" dirty="0">
              <a:latin typeface="Times New Roman" panose="02020603050405020304" pitchFamily="18" charset="0"/>
              <a:cs typeface="Times New Roman" panose="02020603050405020304" pitchFamily="18" charset="0"/>
            </a:endParaRPr>
          </a:p>
          <a:p>
            <a:pPr marL="0" indent="0" algn="just">
              <a:buNone/>
            </a:pPr>
            <a:r>
              <a:rPr lang="en-US" sz="2200" dirty="0" smtClean="0">
                <a:latin typeface="Times New Roman" panose="02020603050405020304" pitchFamily="18" charset="0"/>
                <a:cs typeface="Times New Roman" panose="02020603050405020304" pitchFamily="18" charset="0"/>
              </a:rPr>
              <a:t>Protection </a:t>
            </a:r>
            <a:r>
              <a:rPr lang="en-US" sz="2200" dirty="0">
                <a:latin typeface="Times New Roman" panose="02020603050405020304" pitchFamily="18" charset="0"/>
                <a:cs typeface="Times New Roman" panose="02020603050405020304" pitchFamily="18" charset="0"/>
              </a:rPr>
              <a:t>refers to a mechanism or a way to control the access of programs, processes, or users to the resources defined by a computer system. Following are the major activities of an operating system with respect to protection </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The </a:t>
            </a:r>
            <a:r>
              <a:rPr lang="en-US" sz="2200" dirty="0">
                <a:latin typeface="Times New Roman" panose="02020603050405020304" pitchFamily="18" charset="0"/>
                <a:cs typeface="Times New Roman" panose="02020603050405020304" pitchFamily="18" charset="0"/>
              </a:rPr>
              <a:t>OS ensures that external I/O devices are protected from invalid access attempts.</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OS provides authentication features for each user by means of passwords.</a:t>
            </a:r>
          </a:p>
        </p:txBody>
      </p:sp>
    </p:spTree>
    <p:extLst>
      <p:ext uri="{BB962C8B-B14F-4D97-AF65-F5344CB8AC3E}">
        <p14:creationId xmlns:p14="http://schemas.microsoft.com/office/powerpoint/2010/main" val="1483909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5804" y="690131"/>
            <a:ext cx="10464800" cy="68580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Interrupt Handling</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298712" y="1603514"/>
            <a:ext cx="9342784" cy="4876800"/>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Interrupt handling is a key function in real-time </a:t>
            </a:r>
            <a:r>
              <a:rPr lang="en-US" sz="2200" dirty="0" smtClean="0">
                <a:latin typeface="Times New Roman" panose="02020603050405020304" pitchFamily="18" charset="0"/>
                <a:cs typeface="Times New Roman" panose="02020603050405020304" pitchFamily="18" charset="0"/>
              </a:rPr>
              <a:t>software. </a:t>
            </a:r>
            <a:r>
              <a:rPr lang="en-US" sz="2200" dirty="0">
                <a:latin typeface="Times New Roman" panose="02020603050405020304" pitchFamily="18" charset="0"/>
                <a:cs typeface="Times New Roman" panose="02020603050405020304" pitchFamily="18" charset="0"/>
              </a:rPr>
              <a:t>Only those physical interrupts which of high enough priority can be </a:t>
            </a:r>
            <a:r>
              <a:rPr lang="en-US" sz="2200" dirty="0" smtClean="0">
                <a:latin typeface="Times New Roman" panose="02020603050405020304" pitchFamily="18" charset="0"/>
                <a:cs typeface="Times New Roman" panose="02020603050405020304" pitchFamily="18" charset="0"/>
              </a:rPr>
              <a:t>entered </a:t>
            </a:r>
            <a:r>
              <a:rPr lang="en-US" sz="2200" dirty="0">
                <a:latin typeface="Times New Roman" panose="02020603050405020304" pitchFamily="18" charset="0"/>
                <a:cs typeface="Times New Roman" panose="02020603050405020304" pitchFamily="18" charset="0"/>
              </a:rPr>
              <a:t>into system interrupt table. The software assigns each interrupt to a handler in the interrupt table. An interrupt handler is just a routine containing a sequence of operations. </a:t>
            </a:r>
            <a:endParaRPr lang="en-US" sz="2200" dirty="0" smtClean="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The routine for handling a specific interrupt is known as the interrupt service routine for the specific interrupt. The RTOS layer often stores a list of the pairs of interrupts and their handlers known as the interrupt table. All interrupt handlers run constant within the background process. Thus, an interrupt can be handled either as a thread or as a sub-process within a task or process.</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59400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7838" y="676879"/>
            <a:ext cx="7979501" cy="685800"/>
          </a:xfrm>
        </p:spPr>
        <p:txBody>
          <a:bodyPr/>
          <a:lstStyle/>
          <a:p>
            <a:pPr algn="just"/>
            <a:r>
              <a:rPr lang="en-US" dirty="0" smtClean="0">
                <a:solidFill>
                  <a:schemeClr val="tx1"/>
                </a:solidFill>
                <a:latin typeface="Times New Roman" panose="02020603050405020304" pitchFamily="18" charset="0"/>
                <a:cs typeface="Times New Roman" panose="02020603050405020304" pitchFamily="18" charset="0"/>
              </a:rPr>
              <a:t>Concept of Batch Processing-</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524000" y="1696279"/>
            <a:ext cx="8454887" cy="4346713"/>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Batch </a:t>
            </a:r>
            <a:r>
              <a:rPr lang="en-US" sz="2200" dirty="0" smtClean="0">
                <a:latin typeface="Times New Roman" panose="02020603050405020304" pitchFamily="18" charset="0"/>
                <a:cs typeface="Times New Roman" panose="02020603050405020304" pitchFamily="18" charset="0"/>
              </a:rPr>
              <a:t>processing system will work to submit similar kind of job together. In this operating system user do not interact directly with our computer system. </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OS </a:t>
            </a:r>
            <a:r>
              <a:rPr lang="en-US" sz="2200" dirty="0">
                <a:latin typeface="Times New Roman" panose="02020603050405020304" pitchFamily="18" charset="0"/>
                <a:cs typeface="Times New Roman" panose="02020603050405020304" pitchFamily="18" charset="0"/>
              </a:rPr>
              <a:t>defines a job which has predefined sequence of commands, programs and data </a:t>
            </a:r>
            <a:r>
              <a:rPr lang="en-US" sz="2200" dirty="0" smtClean="0">
                <a:latin typeface="Times New Roman" panose="02020603050405020304" pitchFamily="18" charset="0"/>
                <a:cs typeface="Times New Roman" panose="02020603050405020304" pitchFamily="18" charset="0"/>
              </a:rPr>
              <a:t>as a </a:t>
            </a:r>
            <a:r>
              <a:rPr lang="en-US" sz="2200" dirty="0">
                <a:latin typeface="Times New Roman" panose="02020603050405020304" pitchFamily="18" charset="0"/>
                <a:cs typeface="Times New Roman" panose="02020603050405020304" pitchFamily="18" charset="0"/>
              </a:rPr>
              <a:t>single </a:t>
            </a:r>
            <a:r>
              <a:rPr lang="en-US" sz="2200" dirty="0" smtClean="0">
                <a:latin typeface="Times New Roman" panose="02020603050405020304" pitchFamily="18" charset="0"/>
                <a:cs typeface="Times New Roman" panose="02020603050405020304" pitchFamily="18" charset="0"/>
              </a:rPr>
              <a:t>unit. OS </a:t>
            </a:r>
            <a:r>
              <a:rPr lang="en-US" sz="2200" dirty="0">
                <a:latin typeface="Times New Roman" panose="02020603050405020304" pitchFamily="18" charset="0"/>
                <a:cs typeface="Times New Roman" panose="02020603050405020304" pitchFamily="18" charset="0"/>
              </a:rPr>
              <a:t>keeps a number a jobs in memory and executes them without any </a:t>
            </a:r>
            <a:r>
              <a:rPr lang="en-US" sz="2200" dirty="0" smtClean="0">
                <a:latin typeface="Times New Roman" panose="02020603050405020304" pitchFamily="18" charset="0"/>
                <a:cs typeface="Times New Roman" panose="02020603050405020304" pitchFamily="18" charset="0"/>
              </a:rPr>
              <a:t>manual information.</a:t>
            </a:r>
          </a:p>
          <a:p>
            <a:pPr marL="0" indent="0" algn="just">
              <a:buNone/>
            </a:pPr>
            <a:endParaRPr lang="en-US" dirty="0"/>
          </a:p>
        </p:txBody>
      </p:sp>
    </p:spTree>
    <p:extLst>
      <p:ext uri="{BB962C8B-B14F-4D97-AF65-F5344CB8AC3E}">
        <p14:creationId xmlns:p14="http://schemas.microsoft.com/office/powerpoint/2010/main" val="3030510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25217" y="808383"/>
            <a:ext cx="9409043" cy="5406887"/>
          </a:xfrm>
        </p:spPr>
        <p:txBody>
          <a:bodyPr/>
          <a:lstStyle/>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Jobs are processed in the order of submission i.e. first come first served fashion. When job completes its execution, its memory is released and the output for the job gets copied into an output spool for later printing or processing. </a:t>
            </a:r>
          </a:p>
          <a:p>
            <a:endParaRPr lang="en-US" dirty="0"/>
          </a:p>
        </p:txBody>
      </p:sp>
      <p:sp>
        <p:nvSpPr>
          <p:cNvPr id="4" name="Oval 3"/>
          <p:cNvSpPr/>
          <p:nvPr/>
        </p:nvSpPr>
        <p:spPr bwMode="auto">
          <a:xfrm>
            <a:off x="5022575" y="2981739"/>
            <a:ext cx="1961322" cy="2994991"/>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1" i="0" u="none" strike="noStrike" cap="none" normalizeH="0" baseline="0" dirty="0" smtClean="0">
              <a:ln>
                <a:noFill/>
              </a:ln>
              <a:solidFill>
                <a:schemeClr val="tx1"/>
              </a:solidFill>
              <a:effectLst/>
              <a:latin typeface="Times New Roman" pitchFamily="18" charset="0"/>
            </a:endParaRPr>
          </a:p>
          <a:p>
            <a:pPr marL="0" marR="0" indent="0" algn="ctr" defTabSz="914400" rtl="0" eaLnBrk="0" fontAlgn="base" latinLnBrk="0" hangingPunct="0">
              <a:lnSpc>
                <a:spcPct val="100000"/>
              </a:lnSpc>
              <a:spcBef>
                <a:spcPct val="0"/>
              </a:spcBef>
              <a:spcAft>
                <a:spcPct val="0"/>
              </a:spcAft>
              <a:buClrTx/>
              <a:buSzTx/>
              <a:buFontTx/>
              <a:buNone/>
              <a:tabLst/>
            </a:pPr>
            <a:endParaRPr kumimoji="0" lang="en-US" sz="2000" b="1" i="0" u="none" strike="noStrike" cap="none" normalizeH="0" baseline="0" dirty="0" smtClean="0">
              <a:ln>
                <a:noFill/>
              </a:ln>
              <a:solidFill>
                <a:schemeClr val="tx1"/>
              </a:solidFill>
              <a:effectLst/>
              <a:latin typeface="Times New Roman" pitchFamily="18"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solidFill>
                  <a:schemeClr val="tx1"/>
                </a:solidFill>
                <a:effectLst/>
                <a:latin typeface="Times New Roman" pitchFamily="18" charset="0"/>
              </a:rPr>
              <a:t>Operating </a:t>
            </a:r>
            <a:r>
              <a:rPr kumimoji="0" lang="en-US" sz="2400" b="1" i="0" u="none" strike="noStrike" cap="none" normalizeH="0" baseline="0" dirty="0" smtClean="0">
                <a:ln>
                  <a:noFill/>
                </a:ln>
                <a:solidFill>
                  <a:schemeClr val="tx1"/>
                </a:solidFill>
                <a:effectLst/>
                <a:latin typeface="Times New Roman" pitchFamily="18" charset="0"/>
              </a:rPr>
              <a:t>System</a:t>
            </a:r>
          </a:p>
        </p:txBody>
      </p:sp>
      <p:sp>
        <p:nvSpPr>
          <p:cNvPr id="5" name="Rounded Rectangle 4"/>
          <p:cNvSpPr/>
          <p:nvPr/>
        </p:nvSpPr>
        <p:spPr bwMode="auto">
          <a:xfrm>
            <a:off x="2650434" y="3140765"/>
            <a:ext cx="1166191" cy="490331"/>
          </a:xfrm>
          <a:prstGeom prst="round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2400" b="1" dirty="0" smtClean="0">
                <a:solidFill>
                  <a:schemeClr val="tx1"/>
                </a:solidFill>
                <a:latin typeface="Times New Roman" pitchFamily="18" charset="0"/>
              </a:rPr>
              <a:t>Job 1</a:t>
            </a:r>
            <a:endParaRPr kumimoji="0" lang="en-US" sz="2400" b="1" i="0" u="none" strike="noStrike" cap="none" normalizeH="0" baseline="0" dirty="0" smtClean="0">
              <a:ln>
                <a:noFill/>
              </a:ln>
              <a:solidFill>
                <a:schemeClr val="tx1"/>
              </a:solidFill>
              <a:effectLst/>
              <a:latin typeface="Times New Roman" pitchFamily="18" charset="0"/>
            </a:endParaRPr>
          </a:p>
        </p:txBody>
      </p:sp>
      <p:sp>
        <p:nvSpPr>
          <p:cNvPr id="6" name="Rounded Rectangle 5"/>
          <p:cNvSpPr/>
          <p:nvPr/>
        </p:nvSpPr>
        <p:spPr bwMode="auto">
          <a:xfrm>
            <a:off x="2663686" y="4005468"/>
            <a:ext cx="1139686" cy="473766"/>
          </a:xfrm>
          <a:prstGeom prst="round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Job 2</a:t>
            </a:r>
          </a:p>
        </p:txBody>
      </p:sp>
      <p:sp>
        <p:nvSpPr>
          <p:cNvPr id="8" name="Rounded Rectangle 7"/>
          <p:cNvSpPr/>
          <p:nvPr/>
        </p:nvSpPr>
        <p:spPr bwMode="auto">
          <a:xfrm>
            <a:off x="2676938" y="5241234"/>
            <a:ext cx="1139687" cy="404192"/>
          </a:xfrm>
          <a:prstGeom prst="round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Job</a:t>
            </a:r>
            <a:r>
              <a:rPr kumimoji="0" lang="en-US" sz="2400" b="1" i="0" u="none" strike="noStrike" cap="none" normalizeH="0" dirty="0" smtClean="0">
                <a:ln>
                  <a:noFill/>
                </a:ln>
                <a:solidFill>
                  <a:schemeClr val="tx1"/>
                </a:solidFill>
                <a:effectLst/>
                <a:latin typeface="Times New Roman" pitchFamily="18" charset="0"/>
              </a:rPr>
              <a:t> n</a:t>
            </a:r>
            <a:endParaRPr kumimoji="0" lang="en-US" sz="2400" b="1" i="0" u="none" strike="noStrike" cap="none" normalizeH="0" baseline="0" dirty="0" smtClean="0">
              <a:ln>
                <a:noFill/>
              </a:ln>
              <a:solidFill>
                <a:schemeClr val="tx1"/>
              </a:solidFill>
              <a:effectLst/>
              <a:latin typeface="Times New Roman" pitchFamily="18" charset="0"/>
            </a:endParaRPr>
          </a:p>
        </p:txBody>
      </p:sp>
      <p:sp>
        <p:nvSpPr>
          <p:cNvPr id="9" name="Rounded Rectangle 8"/>
          <p:cNvSpPr/>
          <p:nvPr/>
        </p:nvSpPr>
        <p:spPr bwMode="auto">
          <a:xfrm>
            <a:off x="8030817" y="3140765"/>
            <a:ext cx="1033670" cy="490331"/>
          </a:xfrm>
          <a:prstGeom prst="round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Batch</a:t>
            </a:r>
          </a:p>
        </p:txBody>
      </p:sp>
      <p:sp>
        <p:nvSpPr>
          <p:cNvPr id="10" name="Rounded Rectangle 9"/>
          <p:cNvSpPr/>
          <p:nvPr/>
        </p:nvSpPr>
        <p:spPr bwMode="auto">
          <a:xfrm>
            <a:off x="8030817" y="4005466"/>
            <a:ext cx="1033670" cy="473767"/>
          </a:xfrm>
          <a:prstGeom prst="round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Batch</a:t>
            </a:r>
          </a:p>
        </p:txBody>
      </p:sp>
      <p:sp>
        <p:nvSpPr>
          <p:cNvPr id="11" name="Rounded Rectangle 10"/>
          <p:cNvSpPr/>
          <p:nvPr/>
        </p:nvSpPr>
        <p:spPr bwMode="auto">
          <a:xfrm>
            <a:off x="8030818" y="5241234"/>
            <a:ext cx="1033669" cy="404192"/>
          </a:xfrm>
          <a:prstGeom prst="round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Batch</a:t>
            </a:r>
          </a:p>
        </p:txBody>
      </p:sp>
      <p:sp>
        <p:nvSpPr>
          <p:cNvPr id="12" name="Rounded Rectangle 11"/>
          <p:cNvSpPr/>
          <p:nvPr/>
        </p:nvSpPr>
        <p:spPr bwMode="auto">
          <a:xfrm>
            <a:off x="9647582" y="3087757"/>
            <a:ext cx="954157" cy="2557669"/>
          </a:xfrm>
          <a:prstGeom prst="round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lang="en-US" sz="2400" b="1" dirty="0" smtClean="0">
              <a:solidFill>
                <a:schemeClr val="tx1"/>
              </a:solidFill>
              <a:latin typeface="Times New Roman" pitchFamily="18" charset="0"/>
            </a:endParaRPr>
          </a:p>
          <a:p>
            <a:pPr marL="0" marR="0" indent="0" algn="l" defTabSz="914400" rtl="0" eaLnBrk="0" fontAlgn="base" latinLnBrk="0" hangingPunct="0">
              <a:lnSpc>
                <a:spcPct val="100000"/>
              </a:lnSpc>
              <a:spcBef>
                <a:spcPct val="0"/>
              </a:spcBef>
              <a:spcAft>
                <a:spcPct val="0"/>
              </a:spcAft>
              <a:buClrTx/>
              <a:buSzTx/>
              <a:buFontTx/>
              <a:buNone/>
              <a:tabLst/>
            </a:pPr>
            <a:endParaRPr lang="en-US" sz="2400" b="1" dirty="0">
              <a:solidFill>
                <a:schemeClr val="tx1"/>
              </a:solidFill>
              <a:latin typeface="Times New Roman" pitchFamily="18" charset="0"/>
            </a:endParaRPr>
          </a:p>
          <a:p>
            <a:pPr marL="0" marR="0" indent="0" algn="l" defTabSz="914400" rtl="0" eaLnBrk="0" fontAlgn="base" latinLnBrk="0" hangingPunct="0">
              <a:lnSpc>
                <a:spcPct val="100000"/>
              </a:lnSpc>
              <a:spcBef>
                <a:spcPct val="0"/>
              </a:spcBef>
              <a:spcAft>
                <a:spcPct val="0"/>
              </a:spcAft>
              <a:buClrTx/>
              <a:buSzTx/>
              <a:buFontTx/>
              <a:buNone/>
              <a:tabLst/>
            </a:pPr>
            <a:r>
              <a:rPr lang="en-US" sz="2400" b="1" dirty="0" smtClean="0">
                <a:solidFill>
                  <a:schemeClr val="tx1"/>
                </a:solidFill>
                <a:latin typeface="Times New Roman" pitchFamily="18" charset="0"/>
              </a:rPr>
              <a:t>CPU</a:t>
            </a:r>
            <a:endParaRPr kumimoji="0" lang="en-US" sz="2400" b="1" i="0" u="none" strike="noStrike" cap="none" normalizeH="0" baseline="0" dirty="0" smtClean="0">
              <a:ln>
                <a:noFill/>
              </a:ln>
              <a:solidFill>
                <a:schemeClr val="tx1"/>
              </a:solidFill>
              <a:effectLst/>
              <a:latin typeface="Times New Roman" pitchFamily="18" charset="0"/>
            </a:endParaRPr>
          </a:p>
        </p:txBody>
      </p:sp>
      <p:cxnSp>
        <p:nvCxnSpPr>
          <p:cNvPr id="14" name="Straight Arrow Connector 13"/>
          <p:cNvCxnSpPr>
            <a:stCxn id="5" idx="3"/>
            <a:endCxn id="4" idx="1"/>
          </p:cNvCxnSpPr>
          <p:nvPr/>
        </p:nvCxnSpPr>
        <p:spPr bwMode="auto">
          <a:xfrm>
            <a:off x="3816625" y="3385931"/>
            <a:ext cx="1493179" cy="3441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6" name="Straight Arrow Connector 15"/>
          <p:cNvCxnSpPr>
            <a:stCxn id="6" idx="3"/>
          </p:cNvCxnSpPr>
          <p:nvPr/>
        </p:nvCxnSpPr>
        <p:spPr bwMode="auto">
          <a:xfrm>
            <a:off x="3803372" y="4242351"/>
            <a:ext cx="1219203"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8" name="Straight Arrow Connector 17"/>
          <p:cNvCxnSpPr>
            <a:stCxn id="8" idx="3"/>
          </p:cNvCxnSpPr>
          <p:nvPr/>
        </p:nvCxnSpPr>
        <p:spPr bwMode="auto">
          <a:xfrm>
            <a:off x="3816625" y="5443330"/>
            <a:ext cx="1391479"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0" name="Straight Arrow Connector 19"/>
          <p:cNvCxnSpPr>
            <a:stCxn id="4" idx="7"/>
            <a:endCxn id="9" idx="1"/>
          </p:cNvCxnSpPr>
          <p:nvPr/>
        </p:nvCxnSpPr>
        <p:spPr bwMode="auto">
          <a:xfrm flipV="1">
            <a:off x="6696668" y="3385931"/>
            <a:ext cx="1334149" cy="3441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2" name="Straight Arrow Connector 21"/>
          <p:cNvCxnSpPr>
            <a:endCxn id="10" idx="1"/>
          </p:cNvCxnSpPr>
          <p:nvPr/>
        </p:nvCxnSpPr>
        <p:spPr bwMode="auto">
          <a:xfrm flipV="1">
            <a:off x="6983897" y="4242350"/>
            <a:ext cx="1046920" cy="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5" name="Straight Arrow Connector 24"/>
          <p:cNvCxnSpPr>
            <a:endCxn id="11" idx="1"/>
          </p:cNvCxnSpPr>
          <p:nvPr/>
        </p:nvCxnSpPr>
        <p:spPr bwMode="auto">
          <a:xfrm>
            <a:off x="6811617" y="5443330"/>
            <a:ext cx="1219201"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8" name="Straight Arrow Connector 27"/>
          <p:cNvCxnSpPr>
            <a:stCxn id="9" idx="3"/>
          </p:cNvCxnSpPr>
          <p:nvPr/>
        </p:nvCxnSpPr>
        <p:spPr bwMode="auto">
          <a:xfrm flipV="1">
            <a:off x="9064487" y="3368619"/>
            <a:ext cx="583095" cy="17312"/>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32" name="Straight Arrow Connector 31"/>
          <p:cNvCxnSpPr>
            <a:stCxn id="10" idx="3"/>
          </p:cNvCxnSpPr>
          <p:nvPr/>
        </p:nvCxnSpPr>
        <p:spPr bwMode="auto">
          <a:xfrm flipV="1">
            <a:off x="9064487" y="4242349"/>
            <a:ext cx="583095" cy="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34" name="Straight Arrow Connector 33"/>
          <p:cNvCxnSpPr>
            <a:stCxn id="11" idx="3"/>
          </p:cNvCxnSpPr>
          <p:nvPr/>
        </p:nvCxnSpPr>
        <p:spPr bwMode="auto">
          <a:xfrm>
            <a:off x="9064487" y="5443330"/>
            <a:ext cx="583095"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Tree>
    <p:extLst>
      <p:ext uri="{BB962C8B-B14F-4D97-AF65-F5344CB8AC3E}">
        <p14:creationId xmlns:p14="http://schemas.microsoft.com/office/powerpoint/2010/main" val="1501627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75792" y="1338469"/>
            <a:ext cx="7712766" cy="4664765"/>
          </a:xfrm>
        </p:spPr>
        <p:txBody>
          <a:bodyPr/>
          <a:lstStyle/>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Advantages</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Batch </a:t>
            </a:r>
            <a:r>
              <a:rPr lang="en-US" sz="2200" dirty="0">
                <a:latin typeface="Times New Roman" panose="02020603050405020304" pitchFamily="18" charset="0"/>
                <a:cs typeface="Times New Roman" panose="02020603050405020304" pitchFamily="18" charset="0"/>
              </a:rPr>
              <a:t>processing takes much of the work of the operator to the computer</a:t>
            </a:r>
            <a:r>
              <a:rPr lang="en-US" sz="2200" dirty="0" smtClean="0">
                <a:latin typeface="Times New Roman" panose="02020603050405020304" pitchFamily="18" charset="0"/>
                <a:cs typeface="Times New Roman" panose="02020603050405020304" pitchFamily="18" charset="0"/>
              </a:rPr>
              <a:t>.</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It is useful when we, working with large files which can take more time to execute. </a:t>
            </a:r>
          </a:p>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Disadvantages</a:t>
            </a:r>
            <a:endParaRPr lang="en-US" sz="2400" b="1"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Once the job is submitted, the user did not have any interaction with it.</a:t>
            </a:r>
          </a:p>
        </p:txBody>
      </p:sp>
    </p:spTree>
    <p:extLst>
      <p:ext uri="{BB962C8B-B14F-4D97-AF65-F5344CB8AC3E}">
        <p14:creationId xmlns:p14="http://schemas.microsoft.com/office/powerpoint/2010/main" val="1599888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3282" y="729888"/>
            <a:ext cx="6428997" cy="685800"/>
          </a:xfrm>
        </p:spPr>
        <p:txBody>
          <a:bodyPr/>
          <a:lstStyle/>
          <a:p>
            <a:r>
              <a:rPr lang="en-US" dirty="0">
                <a:solidFill>
                  <a:schemeClr val="tx1"/>
                </a:solidFill>
                <a:latin typeface="Times New Roman" panose="02020603050405020304" pitchFamily="18" charset="0"/>
                <a:cs typeface="Times New Roman" panose="02020603050405020304" pitchFamily="18" charset="0"/>
              </a:rPr>
              <a:t>Multiprogramming</a:t>
            </a:r>
            <a:r>
              <a:rPr lang="en-US" dirty="0"/>
              <a:t/>
            </a:r>
            <a:br>
              <a:rPr lang="en-US" dirty="0"/>
            </a:br>
            <a:endParaRPr lang="en-US" dirty="0"/>
          </a:p>
        </p:txBody>
      </p:sp>
      <p:sp>
        <p:nvSpPr>
          <p:cNvPr id="3" name="Content Placeholder 2"/>
          <p:cNvSpPr>
            <a:spLocks noGrp="1"/>
          </p:cNvSpPr>
          <p:nvPr>
            <p:ph idx="1"/>
          </p:nvPr>
        </p:nvSpPr>
        <p:spPr>
          <a:xfrm>
            <a:off x="1391477" y="1736035"/>
            <a:ext cx="9581323" cy="3882887"/>
          </a:xfrm>
        </p:spPr>
        <p:txBody>
          <a:bodyPr/>
          <a:lstStyle/>
          <a:p>
            <a:pPr marL="0" indent="0" algn="just">
              <a:buNone/>
            </a:pPr>
            <a:r>
              <a:rPr lang="en-US" sz="2200" dirty="0">
                <a:latin typeface="Times New Roman" panose="02020603050405020304" pitchFamily="18" charset="0"/>
                <a:cs typeface="Times New Roman" panose="02020603050405020304" pitchFamily="18" charset="0"/>
              </a:rPr>
              <a:t>When two or more programs are residing in memory at the same time, then sharing </a:t>
            </a:r>
            <a:r>
              <a:rPr lang="en-US" sz="2200" dirty="0" smtClean="0">
                <a:latin typeface="Times New Roman" panose="02020603050405020304" pitchFamily="18" charset="0"/>
                <a:cs typeface="Times New Roman" panose="02020603050405020304" pitchFamily="18" charset="0"/>
              </a:rPr>
              <a:t>the processor </a:t>
            </a:r>
            <a:r>
              <a:rPr lang="en-US" sz="2200" dirty="0">
                <a:latin typeface="Times New Roman" panose="02020603050405020304" pitchFamily="18" charset="0"/>
                <a:cs typeface="Times New Roman" panose="02020603050405020304" pitchFamily="18" charset="0"/>
              </a:rPr>
              <a:t>is referred to the </a:t>
            </a:r>
            <a:r>
              <a:rPr lang="en-US" sz="2200" dirty="0" smtClean="0">
                <a:latin typeface="Times New Roman" panose="02020603050405020304" pitchFamily="18" charset="0"/>
                <a:cs typeface="Times New Roman" panose="02020603050405020304" pitchFamily="18" charset="0"/>
              </a:rPr>
              <a:t>multiprogramming. Multiprogramming </a:t>
            </a:r>
            <a:r>
              <a:rPr lang="en-US" sz="2200" dirty="0">
                <a:latin typeface="Times New Roman" panose="02020603050405020304" pitchFamily="18" charset="0"/>
                <a:cs typeface="Times New Roman" panose="02020603050405020304" pitchFamily="18" charset="0"/>
              </a:rPr>
              <a:t>assumes a single </a:t>
            </a:r>
            <a:r>
              <a:rPr lang="en-US" sz="2200" dirty="0" smtClean="0">
                <a:latin typeface="Times New Roman" panose="02020603050405020304" pitchFamily="18" charset="0"/>
                <a:cs typeface="Times New Roman" panose="02020603050405020304" pitchFamily="18" charset="0"/>
              </a:rPr>
              <a:t>shared processor</a:t>
            </a:r>
            <a:r>
              <a:rPr lang="en-US" sz="2200" dirty="0">
                <a:latin typeface="Times New Roman" panose="02020603050405020304" pitchFamily="18" charset="0"/>
                <a:cs typeface="Times New Roman" panose="02020603050405020304" pitchFamily="18" charset="0"/>
              </a:rPr>
              <a:t>. Multiprogramming increases CPU utilization by organizing </a:t>
            </a:r>
            <a:r>
              <a:rPr lang="en-US" sz="2200" dirty="0" smtClean="0">
                <a:latin typeface="Times New Roman" panose="02020603050405020304" pitchFamily="18" charset="0"/>
                <a:cs typeface="Times New Roman" panose="02020603050405020304" pitchFamily="18" charset="0"/>
              </a:rPr>
              <a:t>jobs.</a:t>
            </a:r>
          </a:p>
          <a:p>
            <a:pPr marL="0" indent="0" algn="just">
              <a:buNone/>
            </a:pPr>
            <a:r>
              <a:rPr lang="en-US" sz="2200" dirty="0">
                <a:latin typeface="Times New Roman" panose="02020603050405020304" pitchFamily="18" charset="0"/>
                <a:cs typeface="Times New Roman" panose="02020603050405020304" pitchFamily="18" charset="0"/>
              </a:rPr>
              <a:t>Operating system does the following activities related to multiprogramming.</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operating system keeps several jobs in memory at a time.</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 This set of jobs is a subset of the jobs kept in the job pool.</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operating system picks and begins to execute one of the job in the memory.</a:t>
            </a:r>
          </a:p>
          <a:p>
            <a:pPr marL="0" indent="0" algn="just">
              <a:buNone/>
            </a:pP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1660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8713" y="504602"/>
            <a:ext cx="2835965" cy="685800"/>
          </a:xfrm>
        </p:spPr>
        <p:txBody>
          <a:bodyPr/>
          <a:lstStyle/>
          <a:p>
            <a:r>
              <a:rPr lang="en-US" sz="3200" dirty="0" smtClean="0">
                <a:solidFill>
                  <a:schemeClr val="tx1"/>
                </a:solidFill>
                <a:latin typeface="Times New Roman" panose="02020603050405020304" pitchFamily="18" charset="0"/>
                <a:cs typeface="Times New Roman" panose="02020603050405020304" pitchFamily="18" charset="0"/>
              </a:rPr>
              <a:t>Content</a:t>
            </a:r>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669773" y="1378227"/>
            <a:ext cx="9263269" cy="3061252"/>
          </a:xfrm>
        </p:spPr>
        <p:txBody>
          <a:bodyPr/>
          <a:lstStyle/>
          <a:p>
            <a:pPr marL="0" indent="0" algn="just">
              <a:buNone/>
            </a:pPr>
            <a:r>
              <a:rPr lang="en-US" sz="2400" dirty="0">
                <a:latin typeface="Times New Roman" panose="02020603050405020304" pitchFamily="18" charset="0"/>
                <a:cs typeface="Times New Roman" panose="02020603050405020304" pitchFamily="18" charset="0"/>
              </a:rPr>
              <a:t>Introduction: Basic architectural concepts, Operating System Services, interrupt handling, concepts of </a:t>
            </a:r>
            <a:r>
              <a:rPr lang="en-US" sz="2400" dirty="0" smtClean="0">
                <a:latin typeface="Times New Roman" panose="02020603050405020304" pitchFamily="18" charset="0"/>
                <a:cs typeface="Times New Roman" panose="02020603050405020304" pitchFamily="18" charset="0"/>
              </a:rPr>
              <a:t>batch processing</a:t>
            </a:r>
            <a:r>
              <a:rPr lang="en-US" sz="2400" dirty="0">
                <a:latin typeface="Times New Roman" panose="02020603050405020304" pitchFamily="18" charset="0"/>
                <a:cs typeface="Times New Roman" panose="02020603050405020304" pitchFamily="18" charset="0"/>
              </a:rPr>
              <a:t>, multiprogramming, time-sharing, real-time operations; Resource Manager view, process view </a:t>
            </a:r>
            <a:r>
              <a:rPr lang="en-US" sz="2400" dirty="0" smtClean="0">
                <a:latin typeface="Times New Roman" panose="02020603050405020304" pitchFamily="18" charset="0"/>
                <a:cs typeface="Times New Roman" panose="02020603050405020304" pitchFamily="18" charset="0"/>
              </a:rPr>
              <a:t>and hierarchical </a:t>
            </a:r>
            <a:r>
              <a:rPr lang="en-US" sz="2400" dirty="0">
                <a:latin typeface="Times New Roman" panose="02020603050405020304" pitchFamily="18" charset="0"/>
                <a:cs typeface="Times New Roman" panose="02020603050405020304" pitchFamily="18" charset="0"/>
              </a:rPr>
              <a:t>view of an OS.</a:t>
            </a:r>
          </a:p>
          <a:p>
            <a:pPr marL="0" indent="0" algn="just">
              <a:buNone/>
            </a:pPr>
            <a:r>
              <a:rPr lang="en-US" sz="2400" dirty="0">
                <a:latin typeface="Times New Roman" panose="02020603050405020304" pitchFamily="18" charset="0"/>
                <a:cs typeface="Times New Roman" panose="02020603050405020304" pitchFamily="18" charset="0"/>
              </a:rPr>
              <a:t>Memory management: Partitioning, paging, concepts of virtual memory demand paging, page </a:t>
            </a:r>
            <a:r>
              <a:rPr lang="en-US" sz="2400" dirty="0" smtClean="0">
                <a:latin typeface="Times New Roman" panose="02020603050405020304" pitchFamily="18" charset="0"/>
                <a:cs typeface="Times New Roman" panose="02020603050405020304" pitchFamily="18" charset="0"/>
              </a:rPr>
              <a:t>replacement algorithms</a:t>
            </a:r>
            <a:r>
              <a:rPr lang="en-US" sz="2400" dirty="0">
                <a:latin typeface="Times New Roman" panose="02020603050405020304" pitchFamily="18" charset="0"/>
                <a:cs typeface="Times New Roman" panose="02020603050405020304" pitchFamily="18" charset="0"/>
              </a:rPr>
              <a:t>, segmentation, Segmentation and demand-paging, Cache memory </a:t>
            </a:r>
            <a:r>
              <a:rPr lang="en-US" sz="2400" dirty="0" smtClean="0">
                <a:latin typeface="Times New Roman" panose="02020603050405020304" pitchFamily="18" charset="0"/>
                <a:cs typeface="Times New Roman" panose="02020603050405020304" pitchFamily="18" charset="0"/>
              </a:rPr>
              <a:t>management.</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77544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4055165" y="1073426"/>
            <a:ext cx="2822713" cy="76862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Operating System</a:t>
            </a:r>
          </a:p>
        </p:txBody>
      </p:sp>
      <p:sp>
        <p:nvSpPr>
          <p:cNvPr id="7" name="Rectangle 6"/>
          <p:cNvSpPr/>
          <p:nvPr/>
        </p:nvSpPr>
        <p:spPr bwMode="auto">
          <a:xfrm>
            <a:off x="4055165" y="1842052"/>
            <a:ext cx="2822713" cy="430695"/>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400" b="1" dirty="0" smtClean="0">
                <a:solidFill>
                  <a:schemeClr val="tx1"/>
                </a:solidFill>
                <a:latin typeface="Times New Roman" pitchFamily="18" charset="0"/>
              </a:rPr>
              <a:t>Job 1</a:t>
            </a:r>
            <a:endParaRPr kumimoji="0" lang="en-US" sz="2400" b="1" i="0" u="none" strike="noStrike" cap="none" normalizeH="0" baseline="0" dirty="0" smtClean="0">
              <a:ln>
                <a:noFill/>
              </a:ln>
              <a:solidFill>
                <a:schemeClr val="tx1"/>
              </a:solidFill>
              <a:effectLst/>
              <a:latin typeface="Times New Roman" pitchFamily="18" charset="0"/>
            </a:endParaRPr>
          </a:p>
        </p:txBody>
      </p:sp>
      <p:sp>
        <p:nvSpPr>
          <p:cNvPr id="8" name="Rectangle 7"/>
          <p:cNvSpPr/>
          <p:nvPr/>
        </p:nvSpPr>
        <p:spPr bwMode="auto">
          <a:xfrm>
            <a:off x="4055165" y="2272747"/>
            <a:ext cx="2822713" cy="43069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Job 2</a:t>
            </a:r>
          </a:p>
        </p:txBody>
      </p:sp>
      <p:sp>
        <p:nvSpPr>
          <p:cNvPr id="9" name="Rectangle 8"/>
          <p:cNvSpPr/>
          <p:nvPr/>
        </p:nvSpPr>
        <p:spPr bwMode="auto">
          <a:xfrm>
            <a:off x="4055165" y="2703442"/>
            <a:ext cx="2822712" cy="1325219"/>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400" b="1" dirty="0">
                <a:solidFill>
                  <a:schemeClr val="tx1"/>
                </a:solidFill>
                <a:latin typeface="Times New Roman" pitchFamily="18" charset="0"/>
              </a:rPr>
              <a:t>:</a:t>
            </a:r>
            <a:endParaRPr lang="en-US" sz="2400" b="1" dirty="0" smtClean="0">
              <a:solidFill>
                <a:schemeClr val="tx1"/>
              </a:solidFill>
              <a:latin typeface="Times New Roman" pitchFamily="18"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a:t>
            </a:r>
          </a:p>
          <a:p>
            <a:pPr marL="0" marR="0" indent="0" algn="ctr" defTabSz="914400" rtl="0" eaLnBrk="0" fontAlgn="base" latinLnBrk="0" hangingPunct="0">
              <a:lnSpc>
                <a:spcPct val="100000"/>
              </a:lnSpc>
              <a:spcBef>
                <a:spcPct val="0"/>
              </a:spcBef>
              <a:spcAft>
                <a:spcPct val="0"/>
              </a:spcAft>
              <a:buClrTx/>
              <a:buSzTx/>
              <a:buFontTx/>
              <a:buNone/>
              <a:tabLst/>
            </a:pPr>
            <a:r>
              <a:rPr lang="en-US" sz="2400" b="1" dirty="0">
                <a:solidFill>
                  <a:schemeClr val="tx1"/>
                </a:solidFill>
                <a:latin typeface="Times New Roman" pitchFamily="18" charset="0"/>
              </a:rPr>
              <a:t>:</a:t>
            </a:r>
            <a:endParaRPr kumimoji="0" lang="en-US" sz="2400" b="1" i="0" u="none" strike="noStrike" cap="none" normalizeH="0" baseline="0" dirty="0" smtClean="0">
              <a:ln>
                <a:noFill/>
              </a:ln>
              <a:solidFill>
                <a:schemeClr val="tx1"/>
              </a:solidFill>
              <a:effectLst/>
              <a:latin typeface="Times New Roman" pitchFamily="18" charset="0"/>
            </a:endParaRPr>
          </a:p>
        </p:txBody>
      </p:sp>
      <p:sp>
        <p:nvSpPr>
          <p:cNvPr id="10" name="Rectangle 9"/>
          <p:cNvSpPr/>
          <p:nvPr/>
        </p:nvSpPr>
        <p:spPr bwMode="auto">
          <a:xfrm>
            <a:off x="4055165" y="4028661"/>
            <a:ext cx="2822713" cy="397565"/>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Job n</a:t>
            </a:r>
          </a:p>
        </p:txBody>
      </p:sp>
      <p:sp>
        <p:nvSpPr>
          <p:cNvPr id="11" name="Rectangle 10"/>
          <p:cNvSpPr/>
          <p:nvPr/>
        </p:nvSpPr>
        <p:spPr bwMode="auto">
          <a:xfrm>
            <a:off x="4055165" y="4426226"/>
            <a:ext cx="2822713" cy="111318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1" i="0" u="none" strike="noStrike" cap="none" normalizeH="0" baseline="0" dirty="0" smtClean="0">
              <a:ln>
                <a:noFill/>
              </a:ln>
              <a:solidFill>
                <a:schemeClr val="tx1"/>
              </a:solidFill>
              <a:effectLst/>
              <a:latin typeface="Times New Roman" pitchFamily="18" charset="0"/>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Empty Space</a:t>
            </a:r>
          </a:p>
        </p:txBody>
      </p:sp>
      <p:sp>
        <p:nvSpPr>
          <p:cNvPr id="2" name="Rectangle 1"/>
          <p:cNvSpPr/>
          <p:nvPr/>
        </p:nvSpPr>
        <p:spPr>
          <a:xfrm>
            <a:off x="1417983" y="150096"/>
            <a:ext cx="9289774" cy="707886"/>
          </a:xfrm>
          <a:prstGeom prst="rect">
            <a:avLst/>
          </a:prstGeom>
        </p:spPr>
        <p:txBody>
          <a:bodyPr wrap="square">
            <a:spAutoFit/>
          </a:bodyPr>
          <a:lstStyle/>
          <a:p>
            <a:endParaRPr lang="en-US" dirty="0"/>
          </a:p>
          <a:p>
            <a:r>
              <a:rPr lang="en-US" sz="2200" dirty="0">
                <a:latin typeface="Times New Roman" panose="02020603050405020304" pitchFamily="18" charset="0"/>
                <a:cs typeface="Times New Roman" panose="02020603050405020304" pitchFamily="18" charset="0"/>
              </a:rPr>
              <a:t>Following figure shows the memory layout for a multiprogramming system.</a:t>
            </a:r>
          </a:p>
        </p:txBody>
      </p:sp>
    </p:spTree>
    <p:extLst>
      <p:ext uri="{BB962C8B-B14F-4D97-AF65-F5344CB8AC3E}">
        <p14:creationId xmlns:p14="http://schemas.microsoft.com/office/powerpoint/2010/main" val="25146255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80590" y="1166192"/>
            <a:ext cx="7606749" cy="4267200"/>
          </a:xfrm>
        </p:spPr>
        <p:txBody>
          <a:bodyPr/>
          <a:lstStyle/>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Advantages</a:t>
            </a:r>
            <a:endParaRPr lang="en-US" sz="2400" b="1"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High </a:t>
            </a:r>
            <a:r>
              <a:rPr lang="en-US" sz="2200" dirty="0">
                <a:latin typeface="Times New Roman" panose="02020603050405020304" pitchFamily="18" charset="0"/>
                <a:cs typeface="Times New Roman" panose="02020603050405020304" pitchFamily="18" charset="0"/>
              </a:rPr>
              <a:t>and efficient CPU utilization.</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User </a:t>
            </a:r>
            <a:r>
              <a:rPr lang="en-US" sz="2200" dirty="0">
                <a:latin typeface="Times New Roman" panose="02020603050405020304" pitchFamily="18" charset="0"/>
                <a:cs typeface="Times New Roman" panose="02020603050405020304" pitchFamily="18" charset="0"/>
              </a:rPr>
              <a:t>feels that many programs are allotted CPU almost simultaneously</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sz="2200" b="1" dirty="0">
                <a:latin typeface="Times New Roman" panose="02020603050405020304" pitchFamily="18" charset="0"/>
                <a:cs typeface="Times New Roman" panose="02020603050405020304" pitchFamily="18" charset="0"/>
              </a:rPr>
              <a:t>Disadvantages</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 CPU scheduling is required.</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To accommodate many jobs in memory, memory management is required.</a:t>
            </a:r>
          </a:p>
          <a:p>
            <a:pPr algn="just">
              <a:buFont typeface="Wingdings" panose="05000000000000000000" pitchFamily="2" charset="2"/>
              <a:buChar char="v"/>
            </a:pPr>
            <a:endParaRPr lang="en-US" dirty="0" smtClean="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92409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4011" y="478096"/>
            <a:ext cx="6853067" cy="685800"/>
          </a:xfrm>
        </p:spPr>
        <p:txBody>
          <a:bodyPr/>
          <a:lstStyle/>
          <a:p>
            <a:r>
              <a:rPr lang="en-US" dirty="0">
                <a:solidFill>
                  <a:schemeClr val="tx1"/>
                </a:solidFill>
                <a:latin typeface="Times New Roman" panose="02020603050405020304" pitchFamily="18" charset="0"/>
                <a:cs typeface="Times New Roman" panose="02020603050405020304" pitchFamily="18" charset="0"/>
              </a:rPr>
              <a:t>Time –</a:t>
            </a:r>
            <a:r>
              <a:rPr lang="en-US" dirty="0" smtClean="0">
                <a:solidFill>
                  <a:schemeClr val="tx1"/>
                </a:solidFill>
                <a:latin typeface="Times New Roman" panose="02020603050405020304" pitchFamily="18" charset="0"/>
                <a:cs typeface="Times New Roman" panose="02020603050405020304" pitchFamily="18" charset="0"/>
              </a:rPr>
              <a:t>Sharing</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523999" y="1086678"/>
            <a:ext cx="8282609" cy="5300870"/>
          </a:xfrm>
        </p:spPr>
        <p:txBody>
          <a:bodyPr/>
          <a:lstStyle/>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The time sharing operating system works with time sharing concept.</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Here, the CPU will provide a same time period to each an every process to complete its task as soon as possible weather it is a long process or short process.</a:t>
            </a:r>
            <a:endParaRPr lang="en-US" sz="2200" dirty="0">
              <a:latin typeface="Times New Roman" panose="02020603050405020304" pitchFamily="18" charset="0"/>
              <a:cs typeface="Times New Roman" panose="02020603050405020304" pitchFamily="18" charset="0"/>
            </a:endParaRPr>
          </a:p>
        </p:txBody>
      </p:sp>
      <p:sp>
        <p:nvSpPr>
          <p:cNvPr id="4" name="Rectangle 3"/>
          <p:cNvSpPr/>
          <p:nvPr/>
        </p:nvSpPr>
        <p:spPr bwMode="auto">
          <a:xfrm>
            <a:off x="4810539" y="3140765"/>
            <a:ext cx="1855304" cy="3101009"/>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     </a:t>
            </a:r>
          </a:p>
          <a:p>
            <a:pPr marL="0" marR="0" indent="0" algn="l" defTabSz="914400" rtl="0" eaLnBrk="0" fontAlgn="base" latinLnBrk="0" hangingPunct="0">
              <a:lnSpc>
                <a:spcPct val="100000"/>
              </a:lnSpc>
              <a:spcBef>
                <a:spcPct val="0"/>
              </a:spcBef>
              <a:spcAft>
                <a:spcPct val="0"/>
              </a:spcAft>
              <a:buClrTx/>
              <a:buSzTx/>
              <a:buFontTx/>
              <a:buNone/>
              <a:tabLst/>
            </a:pPr>
            <a:endParaRPr lang="en-US" sz="2400" b="1" dirty="0">
              <a:solidFill>
                <a:schemeClr val="tx1"/>
              </a:solidFill>
              <a:latin typeface="Times New Roman" pitchFamily="18" charset="0"/>
            </a:endParaRPr>
          </a:p>
          <a:p>
            <a:pPr marL="0" marR="0" indent="0" algn="l" defTabSz="914400" rtl="0" eaLnBrk="0" fontAlgn="base" latinLnBrk="0" hangingPunct="0">
              <a:lnSpc>
                <a:spcPct val="100000"/>
              </a:lnSpc>
              <a:spcBef>
                <a:spcPct val="0"/>
              </a:spcBef>
              <a:spcAft>
                <a:spcPct val="0"/>
              </a:spcAft>
              <a:buClrTx/>
              <a:buSzTx/>
              <a:buFontTx/>
              <a:buNone/>
              <a:tabLst/>
            </a:pPr>
            <a:r>
              <a:rPr lang="en-US" sz="2400" b="1" dirty="0">
                <a:solidFill>
                  <a:schemeClr val="tx1"/>
                </a:solidFill>
                <a:latin typeface="Times New Roman" pitchFamily="18" charset="0"/>
              </a:rPr>
              <a:t> </a:t>
            </a:r>
            <a:r>
              <a:rPr lang="en-US" sz="2400" b="1" dirty="0" smtClean="0">
                <a:solidFill>
                  <a:schemeClr val="tx1"/>
                </a:solidFill>
                <a:latin typeface="Times New Roman" pitchFamily="18" charset="0"/>
              </a:rPr>
              <a:t>    </a:t>
            </a:r>
          </a:p>
          <a:p>
            <a:pPr marL="0" marR="0" indent="0" algn="l" defTabSz="914400" rtl="0" eaLnBrk="0" fontAlgn="base" latinLnBrk="0" hangingPunct="0">
              <a:lnSpc>
                <a:spcPct val="100000"/>
              </a:lnSpc>
              <a:spcBef>
                <a:spcPct val="0"/>
              </a:spcBef>
              <a:spcAft>
                <a:spcPct val="0"/>
              </a:spcAft>
              <a:buClrTx/>
              <a:buSzTx/>
              <a:buFontTx/>
              <a:buNone/>
              <a:tabLst/>
            </a:pPr>
            <a:r>
              <a:rPr lang="en-US" sz="2400" b="1" dirty="0">
                <a:solidFill>
                  <a:schemeClr val="tx1"/>
                </a:solidFill>
                <a:latin typeface="Times New Roman" pitchFamily="18" charset="0"/>
              </a:rPr>
              <a:t> </a:t>
            </a:r>
            <a:r>
              <a:rPr lang="en-US" sz="2400" b="1" dirty="0" smtClean="0">
                <a:solidFill>
                  <a:schemeClr val="tx1"/>
                </a:solidFill>
                <a:latin typeface="Times New Roman" pitchFamily="18" charset="0"/>
              </a:rPr>
              <a:t>     </a:t>
            </a:r>
            <a:r>
              <a:rPr kumimoji="0" lang="en-US" sz="2400" b="1" i="0" u="none" strike="noStrike" cap="none" normalizeH="0" baseline="0" dirty="0" smtClean="0">
                <a:ln>
                  <a:noFill/>
                </a:ln>
                <a:solidFill>
                  <a:schemeClr val="tx1"/>
                </a:solidFill>
                <a:effectLst/>
                <a:latin typeface="Times New Roman" pitchFamily="18" charset="0"/>
              </a:rPr>
              <a:t>CPU</a:t>
            </a:r>
          </a:p>
        </p:txBody>
      </p:sp>
      <p:sp>
        <p:nvSpPr>
          <p:cNvPr id="5" name="Rectangle 4"/>
          <p:cNvSpPr/>
          <p:nvPr/>
        </p:nvSpPr>
        <p:spPr bwMode="auto">
          <a:xfrm>
            <a:off x="1908313" y="3568147"/>
            <a:ext cx="1457739" cy="43732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Process 1</a:t>
            </a:r>
          </a:p>
        </p:txBody>
      </p:sp>
      <p:sp>
        <p:nvSpPr>
          <p:cNvPr id="6" name="Rectangle 5"/>
          <p:cNvSpPr/>
          <p:nvPr/>
        </p:nvSpPr>
        <p:spPr bwMode="auto">
          <a:xfrm>
            <a:off x="1908314" y="4452728"/>
            <a:ext cx="1510747" cy="410818"/>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Process 2</a:t>
            </a:r>
          </a:p>
        </p:txBody>
      </p:sp>
      <p:sp>
        <p:nvSpPr>
          <p:cNvPr id="7" name="Rectangle 6"/>
          <p:cNvSpPr/>
          <p:nvPr/>
        </p:nvSpPr>
        <p:spPr bwMode="auto">
          <a:xfrm>
            <a:off x="1908314" y="5380382"/>
            <a:ext cx="1510747" cy="516835"/>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Process 3</a:t>
            </a:r>
          </a:p>
        </p:txBody>
      </p:sp>
      <p:sp>
        <p:nvSpPr>
          <p:cNvPr id="8" name="Rectangle 7"/>
          <p:cNvSpPr/>
          <p:nvPr/>
        </p:nvSpPr>
        <p:spPr bwMode="auto">
          <a:xfrm>
            <a:off x="7858539" y="3617843"/>
            <a:ext cx="1656522" cy="38762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Process 4</a:t>
            </a:r>
          </a:p>
        </p:txBody>
      </p:sp>
      <p:sp>
        <p:nvSpPr>
          <p:cNvPr id="9" name="Rectangle 8"/>
          <p:cNvSpPr/>
          <p:nvPr/>
        </p:nvSpPr>
        <p:spPr bwMode="auto">
          <a:xfrm>
            <a:off x="7858539" y="4465981"/>
            <a:ext cx="1656522" cy="410818"/>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Process 5</a:t>
            </a:r>
          </a:p>
        </p:txBody>
      </p:sp>
      <p:sp>
        <p:nvSpPr>
          <p:cNvPr id="10" name="Rectangle 9"/>
          <p:cNvSpPr/>
          <p:nvPr/>
        </p:nvSpPr>
        <p:spPr bwMode="auto">
          <a:xfrm>
            <a:off x="7858539" y="5380382"/>
            <a:ext cx="1656522" cy="516835"/>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Process 6</a:t>
            </a:r>
          </a:p>
        </p:txBody>
      </p:sp>
      <p:cxnSp>
        <p:nvCxnSpPr>
          <p:cNvPr id="12" name="Straight Arrow Connector 11"/>
          <p:cNvCxnSpPr/>
          <p:nvPr/>
        </p:nvCxnSpPr>
        <p:spPr bwMode="auto">
          <a:xfrm>
            <a:off x="3366052" y="3811656"/>
            <a:ext cx="1444487" cy="1242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6" name="Straight Arrow Connector 15"/>
          <p:cNvCxnSpPr>
            <a:stCxn id="6" idx="3"/>
          </p:cNvCxnSpPr>
          <p:nvPr/>
        </p:nvCxnSpPr>
        <p:spPr bwMode="auto">
          <a:xfrm>
            <a:off x="3419061" y="4658137"/>
            <a:ext cx="1391478"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8" name="Straight Arrow Connector 17"/>
          <p:cNvCxnSpPr>
            <a:stCxn id="7" idx="3"/>
          </p:cNvCxnSpPr>
          <p:nvPr/>
        </p:nvCxnSpPr>
        <p:spPr bwMode="auto">
          <a:xfrm flipV="1">
            <a:off x="3419061" y="5638799"/>
            <a:ext cx="1391478" cy="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0" name="Straight Arrow Connector 19"/>
          <p:cNvCxnSpPr>
            <a:stCxn id="8" idx="1"/>
          </p:cNvCxnSpPr>
          <p:nvPr/>
        </p:nvCxnSpPr>
        <p:spPr bwMode="auto">
          <a:xfrm flipH="1">
            <a:off x="6665843" y="3811656"/>
            <a:ext cx="1192696" cy="4969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5" name="Straight Arrow Connector 24"/>
          <p:cNvCxnSpPr/>
          <p:nvPr/>
        </p:nvCxnSpPr>
        <p:spPr bwMode="auto">
          <a:xfrm flipH="1">
            <a:off x="6612834" y="4678015"/>
            <a:ext cx="1245705"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8" name="Straight Arrow Connector 27"/>
          <p:cNvCxnSpPr>
            <a:stCxn id="10" idx="1"/>
          </p:cNvCxnSpPr>
          <p:nvPr/>
        </p:nvCxnSpPr>
        <p:spPr bwMode="auto">
          <a:xfrm flipH="1" flipV="1">
            <a:off x="6665843" y="5569226"/>
            <a:ext cx="1192696" cy="6957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Tree>
    <p:extLst>
      <p:ext uri="{BB962C8B-B14F-4D97-AF65-F5344CB8AC3E}">
        <p14:creationId xmlns:p14="http://schemas.microsoft.com/office/powerpoint/2010/main" val="13973539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38469" y="1285461"/>
            <a:ext cx="7673009" cy="4823790"/>
          </a:xfrm>
        </p:spPr>
        <p:txBody>
          <a:bodyPr/>
          <a:lstStyle/>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Advantages of </a:t>
            </a:r>
            <a:r>
              <a:rPr lang="en-US" sz="2400" b="1" dirty="0" smtClean="0">
                <a:latin typeface="Times New Roman" panose="02020603050405020304" pitchFamily="18" charset="0"/>
                <a:cs typeface="Times New Roman" panose="02020603050405020304" pitchFamily="18" charset="0"/>
              </a:rPr>
              <a:t>Time sharing</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Provide </a:t>
            </a:r>
            <a:r>
              <a:rPr lang="en-US" sz="2200" dirty="0">
                <a:latin typeface="Times New Roman" panose="02020603050405020304" pitchFamily="18" charset="0"/>
                <a:cs typeface="Times New Roman" panose="02020603050405020304" pitchFamily="18" charset="0"/>
              </a:rPr>
              <a:t>advantage of quick response.</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Avoids </a:t>
            </a:r>
            <a:r>
              <a:rPr lang="en-US" sz="2200" dirty="0">
                <a:latin typeface="Times New Roman" panose="02020603050405020304" pitchFamily="18" charset="0"/>
                <a:cs typeface="Times New Roman" panose="02020603050405020304" pitchFamily="18" charset="0"/>
              </a:rPr>
              <a:t>duplication of software</a:t>
            </a:r>
            <a:r>
              <a:rPr lang="en-US" sz="2200" dirty="0" smtClean="0">
                <a:latin typeface="Times New Roman" panose="02020603050405020304" pitchFamily="18" charset="0"/>
                <a:cs typeface="Times New Roman" panose="02020603050405020304" pitchFamily="18" charset="0"/>
              </a:rPr>
              <a:t>.</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If the process of a task is completed, then the time between the other tasks increases.</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200" b="1" dirty="0" smtClean="0">
                <a:latin typeface="Times New Roman" panose="02020603050405020304" pitchFamily="18" charset="0"/>
                <a:cs typeface="Times New Roman" panose="02020603050405020304" pitchFamily="18" charset="0"/>
              </a:rPr>
              <a:t>Disadvantages </a:t>
            </a:r>
            <a:r>
              <a:rPr lang="en-US" sz="2200" b="1" dirty="0">
                <a:latin typeface="Times New Roman" panose="02020603050405020304" pitchFamily="18" charset="0"/>
                <a:cs typeface="Times New Roman" panose="02020603050405020304" pitchFamily="18" charset="0"/>
              </a:rPr>
              <a:t>of </a:t>
            </a:r>
            <a:r>
              <a:rPr lang="en-US" sz="2200" b="1" dirty="0" smtClean="0">
                <a:latin typeface="Times New Roman" panose="02020603050405020304" pitchFamily="18" charset="0"/>
                <a:cs typeface="Times New Roman" panose="02020603050405020304" pitchFamily="18" charset="0"/>
              </a:rPr>
              <a:t>Time sharing</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Sometimes in this operating system there may be a problem of data communication.</a:t>
            </a:r>
          </a:p>
        </p:txBody>
      </p:sp>
    </p:spTree>
    <p:extLst>
      <p:ext uri="{BB962C8B-B14F-4D97-AF65-F5344CB8AC3E}">
        <p14:creationId xmlns:p14="http://schemas.microsoft.com/office/powerpoint/2010/main" val="6372461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7507" y="570861"/>
            <a:ext cx="10464800" cy="685800"/>
          </a:xfrm>
        </p:spPr>
        <p:txBody>
          <a:bodyPr/>
          <a:lstStyle/>
          <a:p>
            <a:r>
              <a:rPr lang="en-US" dirty="0">
                <a:solidFill>
                  <a:schemeClr val="tx1"/>
                </a:solidFill>
                <a:latin typeface="Times New Roman" panose="02020603050405020304" pitchFamily="18" charset="0"/>
                <a:cs typeface="Times New Roman" panose="02020603050405020304" pitchFamily="18" charset="0"/>
              </a:rPr>
              <a:t>Real-Time Operations-</a:t>
            </a:r>
            <a:r>
              <a:rPr lang="en-US" dirty="0"/>
              <a:t/>
            </a:r>
            <a:br>
              <a:rPr lang="en-US" dirty="0"/>
            </a:br>
            <a:endParaRPr lang="en-US" dirty="0"/>
          </a:p>
        </p:txBody>
      </p:sp>
      <p:sp>
        <p:nvSpPr>
          <p:cNvPr id="3" name="Content Placeholder 2"/>
          <p:cNvSpPr>
            <a:spLocks noGrp="1"/>
          </p:cNvSpPr>
          <p:nvPr>
            <p:ph idx="1"/>
          </p:nvPr>
        </p:nvSpPr>
        <p:spPr>
          <a:xfrm>
            <a:off x="1444487" y="1272209"/>
            <a:ext cx="8507896" cy="4890051"/>
          </a:xfrm>
        </p:spPr>
        <p:txBody>
          <a:bodyPr/>
          <a:lstStyle/>
          <a:p>
            <a:pPr marL="0" indent="0" algn="just">
              <a:buNone/>
            </a:pPr>
            <a:r>
              <a:rPr lang="en-US" sz="2200" dirty="0" smtClean="0">
                <a:latin typeface="Times New Roman" panose="02020603050405020304" pitchFamily="18" charset="0"/>
                <a:cs typeface="Times New Roman" panose="02020603050405020304" pitchFamily="18" charset="0"/>
              </a:rPr>
              <a:t>Real time operating system is very useful where we required a quick response for example – missile systems, where the missile has to be launched at certain time.</a:t>
            </a:r>
          </a:p>
          <a:p>
            <a:pPr marL="0" indent="0" algn="just">
              <a:buNone/>
            </a:pPr>
            <a:r>
              <a:rPr lang="en-US" sz="2200" dirty="0" smtClean="0">
                <a:latin typeface="Times New Roman" panose="02020603050405020304" pitchFamily="18" charset="0"/>
                <a:cs typeface="Times New Roman" panose="02020603050405020304" pitchFamily="18" charset="0"/>
              </a:rPr>
              <a:t>In this operating system CPU provides maximum effort's to its task with quick response.</a:t>
            </a:r>
            <a:r>
              <a:rPr lang="en-US" sz="2200" dirty="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There </a:t>
            </a:r>
            <a:r>
              <a:rPr lang="en-US" sz="2200" dirty="0">
                <a:latin typeface="Times New Roman" panose="02020603050405020304" pitchFamily="18" charset="0"/>
                <a:cs typeface="Times New Roman" panose="02020603050405020304" pitchFamily="18" charset="0"/>
              </a:rPr>
              <a:t>are two types of real-time operating </a:t>
            </a:r>
            <a:r>
              <a:rPr lang="en-US" sz="2200" dirty="0" smtClean="0">
                <a:latin typeface="Times New Roman" panose="02020603050405020304" pitchFamily="18" charset="0"/>
                <a:cs typeface="Times New Roman" panose="02020603050405020304" pitchFamily="18" charset="0"/>
              </a:rPr>
              <a:t>systems-</a:t>
            </a:r>
          </a:p>
          <a:p>
            <a:pPr marL="0" indent="0" algn="just">
              <a:buNone/>
            </a:pPr>
            <a:r>
              <a:rPr lang="en-US" sz="2400" b="1" dirty="0">
                <a:latin typeface="Times New Roman" panose="02020603050405020304" pitchFamily="18" charset="0"/>
                <a:cs typeface="Times New Roman" panose="02020603050405020304" pitchFamily="18" charset="0"/>
              </a:rPr>
              <a:t>Hard Real-Time </a:t>
            </a:r>
            <a:r>
              <a:rPr lang="en-US" sz="2400" b="1" dirty="0" smtClean="0">
                <a:latin typeface="Times New Roman" panose="02020603050405020304" pitchFamily="18" charset="0"/>
                <a:cs typeface="Times New Roman" panose="02020603050405020304" pitchFamily="18" charset="0"/>
              </a:rPr>
              <a:t>Systems- </a:t>
            </a:r>
            <a:r>
              <a:rPr lang="en-US" sz="2200" dirty="0" smtClean="0">
                <a:latin typeface="Times New Roman" panose="02020603050405020304" pitchFamily="18" charset="0"/>
                <a:cs typeface="Times New Roman" panose="02020603050405020304" pitchFamily="18" charset="0"/>
              </a:rPr>
              <a:t>Hard</a:t>
            </a:r>
            <a:r>
              <a:rPr lang="en-US" sz="2200" b="1" dirty="0" smtClean="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real-time systems guarantee that critical tasks complete on </a:t>
            </a:r>
            <a:r>
              <a:rPr lang="en-US" sz="2200" dirty="0" smtClean="0">
                <a:latin typeface="Times New Roman" panose="02020603050405020304" pitchFamily="18" charset="0"/>
                <a:cs typeface="Times New Roman" panose="02020603050405020304" pitchFamily="18" charset="0"/>
              </a:rPr>
              <a:t>time</a:t>
            </a:r>
            <a:r>
              <a:rPr lang="en-US" sz="2200" dirty="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is called </a:t>
            </a:r>
            <a:r>
              <a:rPr lang="en-US" sz="2200" dirty="0">
                <a:latin typeface="Times New Roman" panose="02020603050405020304" pitchFamily="18" charset="0"/>
                <a:cs typeface="Times New Roman" panose="02020603050405020304" pitchFamily="18" charset="0"/>
              </a:rPr>
              <a:t>hard real-time systems.</a:t>
            </a:r>
          </a:p>
          <a:p>
            <a:pPr marL="0" indent="0" algn="just">
              <a:buNone/>
            </a:pPr>
            <a:r>
              <a:rPr lang="en-US" sz="2400" b="1" dirty="0">
                <a:latin typeface="Times New Roman" panose="02020603050405020304" pitchFamily="18" charset="0"/>
                <a:cs typeface="Times New Roman" panose="02020603050405020304" pitchFamily="18" charset="0"/>
              </a:rPr>
              <a:t>Soft Real-Time </a:t>
            </a:r>
            <a:r>
              <a:rPr lang="en-US" sz="2400" b="1" dirty="0" smtClean="0">
                <a:latin typeface="Times New Roman" panose="02020603050405020304" pitchFamily="18" charset="0"/>
                <a:cs typeface="Times New Roman" panose="02020603050405020304" pitchFamily="18" charset="0"/>
              </a:rPr>
              <a:t>Systems- </a:t>
            </a:r>
            <a:r>
              <a:rPr lang="en-US" sz="2200" dirty="0" smtClean="0">
                <a:latin typeface="Times New Roman" panose="02020603050405020304" pitchFamily="18" charset="0"/>
                <a:cs typeface="Times New Roman" panose="02020603050405020304" pitchFamily="18" charset="0"/>
              </a:rPr>
              <a:t>Soft </a:t>
            </a:r>
            <a:r>
              <a:rPr lang="en-US" sz="2200" dirty="0">
                <a:latin typeface="Times New Roman" panose="02020603050405020304" pitchFamily="18" charset="0"/>
                <a:cs typeface="Times New Roman" panose="02020603050405020304" pitchFamily="18" charset="0"/>
              </a:rPr>
              <a:t>real time systems are less restrictive. </a:t>
            </a:r>
            <a:r>
              <a:rPr lang="en-US" sz="2200" dirty="0" smtClean="0">
                <a:latin typeface="Times New Roman" panose="02020603050405020304" pitchFamily="18" charset="0"/>
                <a:cs typeface="Times New Roman" panose="02020603050405020304" pitchFamily="18" charset="0"/>
              </a:rPr>
              <a:t>Soft real time systems does not guarantee that a job will be complete within a specified time period.</a:t>
            </a:r>
            <a:endParaRPr lang="en-US" sz="2200" dirty="0">
              <a:latin typeface="Times New Roman" panose="02020603050405020304" pitchFamily="18" charset="0"/>
              <a:cs typeface="Times New Roman" panose="02020603050405020304" pitchFamily="18" charset="0"/>
            </a:endParaRPr>
          </a:p>
          <a:p>
            <a:pPr marL="0" indent="0" algn="just">
              <a:buNone/>
            </a:pPr>
            <a:endParaRPr lang="en-US" sz="2200" dirty="0">
              <a:latin typeface="Times New Roman" panose="02020603050405020304" pitchFamily="18" charset="0"/>
              <a:cs typeface="Times New Roman" panose="02020603050405020304" pitchFamily="18" charset="0"/>
            </a:endParaRPr>
          </a:p>
          <a:p>
            <a:pPr marL="0" indent="0" algn="just">
              <a:buNone/>
            </a:pP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67400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95061" y="1298712"/>
            <a:ext cx="7938051" cy="4744277"/>
          </a:xfrm>
        </p:spPr>
        <p:txBody>
          <a:bodyPr/>
          <a:lstStyle/>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Advantages</a:t>
            </a:r>
            <a:r>
              <a:rPr lang="en-US" sz="2400" b="1" dirty="0">
                <a:latin typeface="Times New Roman" panose="02020603050405020304" pitchFamily="18" charset="0"/>
                <a:cs typeface="Times New Roman" panose="02020603050405020304" pitchFamily="18" charset="0"/>
              </a:rPr>
              <a:t> </a:t>
            </a:r>
            <a:r>
              <a:rPr lang="en-US" sz="2400" b="1" dirty="0" smtClean="0">
                <a:latin typeface="Times New Roman" panose="02020603050405020304" pitchFamily="18" charset="0"/>
                <a:cs typeface="Times New Roman" panose="02020603050405020304" pitchFamily="18" charset="0"/>
              </a:rPr>
              <a:t>of Real Time System</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Real time operating system provide a quick response hence, generally used in scientific engineering NASA and many more organization.</a:t>
            </a:r>
          </a:p>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Disadvantages of Real Time System</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These operating system is very costly.</a:t>
            </a:r>
          </a:p>
        </p:txBody>
      </p:sp>
    </p:spTree>
    <p:extLst>
      <p:ext uri="{BB962C8B-B14F-4D97-AF65-F5344CB8AC3E}">
        <p14:creationId xmlns:p14="http://schemas.microsoft.com/office/powerpoint/2010/main" val="29929089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2939" y="637121"/>
            <a:ext cx="5367131" cy="68580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Resource Manager View</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232452" y="1603513"/>
            <a:ext cx="8521148" cy="3657600"/>
          </a:xfrm>
        </p:spPr>
        <p:txBody>
          <a:bodyPr/>
          <a:lstStyle/>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The </a:t>
            </a:r>
            <a:r>
              <a:rPr lang="en-US" sz="2200" dirty="0">
                <a:latin typeface="Times New Roman" panose="02020603050405020304" pitchFamily="18" charset="0"/>
                <a:cs typeface="Times New Roman" panose="02020603050405020304" pitchFamily="18" charset="0"/>
              </a:rPr>
              <a:t>operating system is the resource </a:t>
            </a:r>
            <a:r>
              <a:rPr lang="en-US" sz="2200" dirty="0" smtClean="0">
                <a:latin typeface="Times New Roman" panose="02020603050405020304" pitchFamily="18" charset="0"/>
                <a:cs typeface="Times New Roman" panose="02020603050405020304" pitchFamily="18" charset="0"/>
              </a:rPr>
              <a:t>manager view </a:t>
            </a:r>
            <a:r>
              <a:rPr lang="en-US" sz="2200" dirty="0">
                <a:latin typeface="Times New Roman" panose="02020603050405020304" pitchFamily="18" charset="0"/>
                <a:cs typeface="Times New Roman" panose="02020603050405020304" pitchFamily="18" charset="0"/>
              </a:rPr>
              <a:t>i.e. it can manage the resource of a computer system internally. The resources are processor, memory, files, and I/O devices. In this role, the operating system keeps track of the status of each resource, and decides who gets a resource, for how long and when.</a:t>
            </a:r>
            <a:endParaRPr lang="en-US" sz="2200" dirty="0" smtClean="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The </a:t>
            </a:r>
            <a:r>
              <a:rPr lang="en-US" sz="2200" dirty="0">
                <a:latin typeface="Times New Roman" panose="02020603050405020304" pitchFamily="18" charset="0"/>
                <a:cs typeface="Times New Roman" panose="02020603050405020304" pitchFamily="18" charset="0"/>
              </a:rPr>
              <a:t>operating system can be viewed as a resource </a:t>
            </a:r>
            <a:r>
              <a:rPr lang="en-US" sz="2200" dirty="0" smtClean="0">
                <a:latin typeface="Times New Roman" panose="02020603050405020304" pitchFamily="18" charset="0"/>
                <a:cs typeface="Times New Roman" panose="02020603050405020304" pitchFamily="18" charset="0"/>
              </a:rPr>
              <a:t>allocator. </a:t>
            </a:r>
            <a:r>
              <a:rPr lang="en-US" sz="2200" dirty="0">
                <a:latin typeface="Times New Roman" panose="02020603050405020304" pitchFamily="18" charset="0"/>
                <a:cs typeface="Times New Roman" panose="02020603050405020304" pitchFamily="18" charset="0"/>
              </a:rPr>
              <a:t>A computer system consists of many resources like - hardware and software - that must be managed efficiently. The operating system acts as the manager of the </a:t>
            </a:r>
            <a:r>
              <a:rPr lang="en-US" sz="2200" dirty="0" smtClean="0">
                <a:latin typeface="Times New Roman" panose="02020603050405020304" pitchFamily="18" charset="0"/>
                <a:cs typeface="Times New Roman" panose="02020603050405020304" pitchFamily="18" charset="0"/>
              </a:rPr>
              <a:t>resources, and </a:t>
            </a:r>
            <a:r>
              <a:rPr lang="en-US" sz="2200" dirty="0">
                <a:latin typeface="Times New Roman" panose="02020603050405020304" pitchFamily="18" charset="0"/>
                <a:cs typeface="Times New Roman" panose="02020603050405020304" pitchFamily="18" charset="0"/>
              </a:rPr>
              <a:t>controls the execution of programs, etc. </a:t>
            </a:r>
            <a:endParaRPr lang="en-US" sz="2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70440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9542" y="478097"/>
            <a:ext cx="5064023" cy="68580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Process View</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444486" y="1364973"/>
            <a:ext cx="8534400" cy="4678018"/>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Process is the execution of a program that performs the actions specified in that program. It can be defined as an execution unit where a program runs. The OS helps you to create, schedule, and terminates the processes which is used by CPU. A process created by the main process is called a child process</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Process operations can be easily controlled with the help of PCB(Process Control Block). You can consider it as the brain of the process, which contains all the crucial information related to processing like process id, priority, state, CPU registers, etc.</a:t>
            </a:r>
          </a:p>
        </p:txBody>
      </p:sp>
    </p:spTree>
    <p:extLst>
      <p:ext uri="{BB962C8B-B14F-4D97-AF65-F5344CB8AC3E}">
        <p14:creationId xmlns:p14="http://schemas.microsoft.com/office/powerpoint/2010/main" val="24895654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7021" y="531105"/>
            <a:ext cx="3500266" cy="685800"/>
          </a:xfrm>
        </p:spPr>
        <p:txBody>
          <a:bodyPr/>
          <a:lstStyle/>
          <a:p>
            <a:r>
              <a:rPr lang="en-US" dirty="0">
                <a:solidFill>
                  <a:schemeClr val="tx1"/>
                </a:solidFill>
                <a:latin typeface="Times New Roman" panose="02020603050405020304" pitchFamily="18" charset="0"/>
                <a:cs typeface="Times New Roman" panose="02020603050405020304" pitchFamily="18" charset="0"/>
              </a:rPr>
              <a:t>Process Life Cycle</a:t>
            </a:r>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14331" y="1537251"/>
            <a:ext cx="7938052" cy="44527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061005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0260" y="1258958"/>
            <a:ext cx="8097079" cy="4121426"/>
          </a:xfrm>
        </p:spPr>
        <p:txBody>
          <a:bodyPr/>
          <a:lstStyle/>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Processes in the operating system can be in any of the following states</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b="1" dirty="0">
                <a:latin typeface="Times New Roman" panose="02020603050405020304" pitchFamily="18" charset="0"/>
                <a:cs typeface="Times New Roman" panose="02020603050405020304" pitchFamily="18" charset="0"/>
              </a:rPr>
              <a:t>NEW-</a:t>
            </a:r>
            <a:r>
              <a:rPr lang="en-US" sz="2200" dirty="0">
                <a:latin typeface="Times New Roman" panose="02020603050405020304" pitchFamily="18" charset="0"/>
                <a:cs typeface="Times New Roman" panose="02020603050405020304" pitchFamily="18" charset="0"/>
              </a:rPr>
              <a:t> The process is being created</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b="1" dirty="0">
                <a:latin typeface="Times New Roman" panose="02020603050405020304" pitchFamily="18" charset="0"/>
                <a:cs typeface="Times New Roman" panose="02020603050405020304" pitchFamily="18" charset="0"/>
              </a:rPr>
              <a:t>READY-</a:t>
            </a:r>
            <a:r>
              <a:rPr lang="en-US" sz="2200" dirty="0">
                <a:latin typeface="Times New Roman" panose="02020603050405020304" pitchFamily="18" charset="0"/>
                <a:cs typeface="Times New Roman" panose="02020603050405020304" pitchFamily="18" charset="0"/>
              </a:rPr>
              <a:t> The process is waiting to be assigned to a processor</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b="1" dirty="0" smtClean="0">
                <a:latin typeface="Times New Roman" panose="02020603050405020304" pitchFamily="18" charset="0"/>
                <a:cs typeface="Times New Roman" panose="02020603050405020304" pitchFamily="18" charset="0"/>
              </a:rPr>
              <a:t>RUNNING</a:t>
            </a:r>
            <a:r>
              <a:rPr lang="en-US" sz="2200" dirty="0" smtClean="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Instructions are being executed</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2200" b="1" dirty="0">
                <a:latin typeface="Times New Roman" panose="02020603050405020304" pitchFamily="18" charset="0"/>
                <a:cs typeface="Times New Roman" panose="02020603050405020304" pitchFamily="18" charset="0"/>
              </a:rPr>
              <a:t>WAITING-</a:t>
            </a:r>
            <a:r>
              <a:rPr lang="en-US" sz="2200" dirty="0">
                <a:latin typeface="Times New Roman" panose="02020603050405020304" pitchFamily="18" charset="0"/>
                <a:cs typeface="Times New Roman" panose="02020603050405020304" pitchFamily="18" charset="0"/>
              </a:rPr>
              <a:t> The process is waiting for some event to occur(such as an I/O completion or reception of a signal</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b="1" dirty="0">
                <a:latin typeface="Times New Roman" panose="02020603050405020304" pitchFamily="18" charset="0"/>
                <a:cs typeface="Times New Roman" panose="02020603050405020304" pitchFamily="18" charset="0"/>
              </a:rPr>
              <a:t>TERMINATED-</a:t>
            </a:r>
            <a:r>
              <a:rPr lang="en-US" sz="2200" dirty="0">
                <a:latin typeface="Times New Roman" panose="02020603050405020304" pitchFamily="18" charset="0"/>
                <a:cs typeface="Times New Roman" panose="02020603050405020304" pitchFamily="18" charset="0"/>
              </a:rPr>
              <a:t> The process has finished execution</a:t>
            </a:r>
          </a:p>
        </p:txBody>
      </p:sp>
    </p:spTree>
    <p:extLst>
      <p:ext uri="{BB962C8B-B14F-4D97-AF65-F5344CB8AC3E}">
        <p14:creationId xmlns:p14="http://schemas.microsoft.com/office/powerpoint/2010/main" val="1002121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5704" y="265044"/>
            <a:ext cx="4956313" cy="622852"/>
          </a:xfrm>
        </p:spPr>
        <p:txBody>
          <a:bodyPr/>
          <a:lstStyle/>
          <a:p>
            <a:r>
              <a:rPr lang="en-IN" dirty="0" smtClean="0">
                <a:solidFill>
                  <a:schemeClr val="tx1"/>
                </a:solidFill>
                <a:latin typeface="Times New Roman" panose="02020603050405020304" pitchFamily="18" charset="0"/>
                <a:cs typeface="Times New Roman" panose="02020603050405020304" pitchFamily="18" charset="0"/>
              </a:rPr>
              <a:t>Operating System</a:t>
            </a:r>
            <a:endParaRPr lang="en-US" dirty="0">
              <a:solidFill>
                <a:schemeClr val="tx1"/>
              </a:solidFill>
            </a:endParaRPr>
          </a:p>
        </p:txBody>
      </p:sp>
      <p:sp>
        <p:nvSpPr>
          <p:cNvPr id="3" name="Content Placeholder 2"/>
          <p:cNvSpPr>
            <a:spLocks noGrp="1"/>
          </p:cNvSpPr>
          <p:nvPr>
            <p:ph idx="1"/>
          </p:nvPr>
        </p:nvSpPr>
        <p:spPr>
          <a:xfrm>
            <a:off x="1325217" y="848138"/>
            <a:ext cx="9780104" cy="5632175"/>
          </a:xfrm>
        </p:spPr>
        <p:txBody>
          <a:bodyPr/>
          <a:lstStyle/>
          <a:p>
            <a:pPr marL="0" lvl="0" indent="0" algn="just">
              <a:lnSpc>
                <a:spcPct val="90000"/>
              </a:lnSpc>
              <a:buNone/>
            </a:pPr>
            <a:r>
              <a:rPr lang="en-IN" sz="2200" dirty="0">
                <a:solidFill>
                  <a:prstClr val="black"/>
                </a:solidFill>
                <a:latin typeface="Times New Roman" panose="02020603050405020304" pitchFamily="18" charset="0"/>
                <a:cs typeface="Times New Roman" panose="02020603050405020304" pitchFamily="18" charset="0"/>
              </a:rPr>
              <a:t>Operating system is </a:t>
            </a:r>
            <a:r>
              <a:rPr lang="en-IN" sz="2200" dirty="0" smtClean="0">
                <a:solidFill>
                  <a:prstClr val="black"/>
                </a:solidFill>
                <a:latin typeface="Times New Roman" panose="02020603050405020304" pitchFamily="18" charset="0"/>
                <a:cs typeface="Times New Roman" panose="02020603050405020304" pitchFamily="18" charset="0"/>
              </a:rPr>
              <a:t>a collection of set of programs, which manages all the resources of computer system. It is an intermediate between the user and computer hardware.</a:t>
            </a:r>
          </a:p>
          <a:p>
            <a:pPr marL="0" lvl="0" indent="0" algn="just">
              <a:lnSpc>
                <a:spcPct val="90000"/>
              </a:lnSpc>
              <a:buNone/>
            </a:pPr>
            <a:r>
              <a:rPr lang="en-IN" sz="2200" dirty="0" smtClean="0">
                <a:solidFill>
                  <a:prstClr val="black"/>
                </a:solidFill>
                <a:latin typeface="Times New Roman" panose="02020603050405020304" pitchFamily="18" charset="0"/>
                <a:cs typeface="Times New Roman" panose="02020603050405020304" pitchFamily="18" charset="0"/>
              </a:rPr>
              <a:t>The </a:t>
            </a:r>
            <a:r>
              <a:rPr lang="en-IN" sz="2200" dirty="0">
                <a:solidFill>
                  <a:prstClr val="black"/>
                </a:solidFill>
                <a:latin typeface="Times New Roman" panose="02020603050405020304" pitchFamily="18" charset="0"/>
                <a:cs typeface="Times New Roman" panose="02020603050405020304" pitchFamily="18" charset="0"/>
              </a:rPr>
              <a:t>Operating System performs basic tasks such as-</a:t>
            </a:r>
          </a:p>
          <a:p>
            <a:pPr lvl="0" algn="just">
              <a:lnSpc>
                <a:spcPct val="90000"/>
              </a:lnSpc>
              <a:buFont typeface="Wingdings" panose="05000000000000000000" pitchFamily="2" charset="2"/>
              <a:buChar char="v"/>
            </a:pPr>
            <a:r>
              <a:rPr lang="en-IN" sz="2200" dirty="0">
                <a:solidFill>
                  <a:prstClr val="black"/>
                </a:solidFill>
                <a:latin typeface="Times New Roman" panose="02020603050405020304" pitchFamily="18" charset="0"/>
                <a:cs typeface="Times New Roman" panose="02020603050405020304" pitchFamily="18" charset="0"/>
              </a:rPr>
              <a:t>Controlling and allocating memory.</a:t>
            </a:r>
          </a:p>
          <a:p>
            <a:pPr lvl="0" algn="just">
              <a:lnSpc>
                <a:spcPct val="90000"/>
              </a:lnSpc>
              <a:buFont typeface="Wingdings" panose="05000000000000000000" pitchFamily="2" charset="2"/>
              <a:buChar char="v"/>
            </a:pPr>
            <a:r>
              <a:rPr lang="en-IN" sz="2200" dirty="0" smtClean="0">
                <a:solidFill>
                  <a:prstClr val="black"/>
                </a:solidFill>
                <a:latin typeface="Times New Roman" panose="02020603050405020304" pitchFamily="18" charset="0"/>
                <a:cs typeface="Times New Roman" panose="02020603050405020304" pitchFamily="18" charset="0"/>
              </a:rPr>
              <a:t>Controlling </a:t>
            </a:r>
            <a:r>
              <a:rPr lang="en-IN" sz="2200" dirty="0">
                <a:solidFill>
                  <a:prstClr val="black"/>
                </a:solidFill>
                <a:latin typeface="Times New Roman" panose="02020603050405020304" pitchFamily="18" charset="0"/>
                <a:cs typeface="Times New Roman" panose="02020603050405020304" pitchFamily="18" charset="0"/>
              </a:rPr>
              <a:t>Input and Output </a:t>
            </a:r>
            <a:r>
              <a:rPr lang="en-IN" sz="2200" dirty="0" smtClean="0">
                <a:solidFill>
                  <a:prstClr val="black"/>
                </a:solidFill>
                <a:latin typeface="Times New Roman" panose="02020603050405020304" pitchFamily="18" charset="0"/>
                <a:cs typeface="Times New Roman" panose="02020603050405020304" pitchFamily="18" charset="0"/>
              </a:rPr>
              <a:t>device and facilitating </a:t>
            </a:r>
            <a:r>
              <a:rPr lang="en-IN" sz="2200" dirty="0">
                <a:solidFill>
                  <a:prstClr val="black"/>
                </a:solidFill>
                <a:latin typeface="Times New Roman" panose="02020603050405020304" pitchFamily="18" charset="0"/>
                <a:cs typeface="Times New Roman" panose="02020603050405020304" pitchFamily="18" charset="0"/>
              </a:rPr>
              <a:t>networking and managing files.</a:t>
            </a:r>
          </a:p>
          <a:p>
            <a:pPr marL="0" lvl="0" indent="0" algn="just">
              <a:lnSpc>
                <a:spcPct val="90000"/>
              </a:lnSpc>
              <a:buNone/>
            </a:pPr>
            <a:r>
              <a:rPr lang="en-IN" sz="2200" b="1" dirty="0">
                <a:solidFill>
                  <a:prstClr val="black"/>
                </a:solidFill>
                <a:latin typeface="Times New Roman" panose="02020603050405020304" pitchFamily="18" charset="0"/>
                <a:cs typeface="Times New Roman" panose="02020603050405020304" pitchFamily="18" charset="0"/>
              </a:rPr>
              <a:t>Examples of Operating System- </a:t>
            </a:r>
            <a:r>
              <a:rPr lang="en-IN" sz="2200" dirty="0">
                <a:solidFill>
                  <a:prstClr val="black"/>
                </a:solidFill>
                <a:latin typeface="Times New Roman" panose="02020603050405020304" pitchFamily="18" charset="0"/>
                <a:cs typeface="Times New Roman" panose="02020603050405020304" pitchFamily="18" charset="0"/>
              </a:rPr>
              <a:t>Windows, Unix, </a:t>
            </a:r>
            <a:r>
              <a:rPr lang="en-IN" sz="2200" dirty="0" smtClean="0">
                <a:solidFill>
                  <a:prstClr val="black"/>
                </a:solidFill>
                <a:latin typeface="Times New Roman" panose="02020603050405020304" pitchFamily="18" charset="0"/>
                <a:cs typeface="Times New Roman" panose="02020603050405020304" pitchFamily="18" charset="0"/>
              </a:rPr>
              <a:t>Linux, Mac OS etc.</a:t>
            </a:r>
          </a:p>
          <a:p>
            <a:pPr lvl="0" algn="just">
              <a:lnSpc>
                <a:spcPct val="90000"/>
              </a:lnSpc>
              <a:buFont typeface="Wingdings" panose="05000000000000000000" pitchFamily="2" charset="2"/>
              <a:buChar char="Ø"/>
            </a:pPr>
            <a:r>
              <a:rPr lang="en-IN" sz="2400" b="1" dirty="0" smtClean="0">
                <a:solidFill>
                  <a:prstClr val="black"/>
                </a:solidFill>
                <a:latin typeface="Times New Roman" panose="02020603050405020304" pitchFamily="18" charset="0"/>
                <a:cs typeface="Times New Roman" panose="02020603050405020304" pitchFamily="18" charset="0"/>
              </a:rPr>
              <a:t>Characteristics</a:t>
            </a:r>
            <a:endParaRPr lang="en-IN" sz="2400" b="1" dirty="0">
              <a:solidFill>
                <a:prstClr val="black"/>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Scheduling</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Memory Management</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Security</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Interact with different software</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Device Management</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File Management</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2152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7264" y="398583"/>
            <a:ext cx="4759223" cy="68580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Hierarchical View of OS</a:t>
            </a:r>
            <a:endParaRPr lang="en-US" dirty="0">
              <a:solidFill>
                <a:schemeClr val="tx1"/>
              </a:solidFill>
              <a:latin typeface="Times New Roman" panose="02020603050405020304" pitchFamily="18" charset="0"/>
              <a:cs typeface="Times New Roman" panose="02020603050405020304" pitchFamily="18" charset="0"/>
            </a:endParaRPr>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80591" y="1126435"/>
            <a:ext cx="6745357" cy="49033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002788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86677" y="728870"/>
            <a:ext cx="9236765" cy="5327373"/>
          </a:xfrm>
        </p:spPr>
        <p:txBody>
          <a:bodyPr/>
          <a:lstStyle/>
          <a:p>
            <a:pPr>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Level             Functions</a:t>
            </a:r>
          </a:p>
          <a:p>
            <a:pPr marL="0" indent="0">
              <a:buNone/>
            </a:pPr>
            <a:r>
              <a:rPr lang="en-US" sz="2400" b="1" dirty="0" smtClean="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3                 File Management</a:t>
            </a:r>
          </a:p>
          <a:p>
            <a:pPr marL="0" indent="0">
              <a:buNone/>
            </a:pPr>
            <a:r>
              <a:rPr lang="en-US" sz="2200" dirty="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       2                  Memory Management</a:t>
            </a:r>
          </a:p>
          <a:p>
            <a:pPr marL="0" indent="0">
              <a:buNone/>
            </a:pPr>
            <a:r>
              <a:rPr lang="en-US" sz="2200" dirty="0" smtClean="0">
                <a:latin typeface="Times New Roman" panose="02020603050405020304" pitchFamily="18" charset="0"/>
                <a:cs typeface="Times New Roman" panose="02020603050405020304" pitchFamily="18" charset="0"/>
              </a:rPr>
              <a:t>        1                   I/O Supervision </a:t>
            </a:r>
          </a:p>
          <a:p>
            <a:pPr marL="0" indent="0">
              <a:buNone/>
            </a:pPr>
            <a:r>
              <a:rPr lang="en-US" sz="2200" dirty="0" smtClean="0">
                <a:latin typeface="Times New Roman" panose="02020603050405020304" pitchFamily="18" charset="0"/>
                <a:cs typeface="Times New Roman" panose="02020603050405020304" pitchFamily="18" charset="0"/>
              </a:rPr>
              <a:t>        0                  Resource Management</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Each layer or level of the structure can use the functions provided by lower levels just as if they were part of the real machine.</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Level 0, often called the kernel of the operating system, deals directly with the underlying hardware.</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User program deals with the highest-level interface.</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Operating system routines at a given level can use the relatively simple functions and interfaces provided by lower levels.</a:t>
            </a:r>
          </a:p>
          <a:p>
            <a:pPr marL="0" indent="0">
              <a:buNone/>
            </a:pP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0330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56521" y="1060174"/>
            <a:ext cx="8441636" cy="5128590"/>
          </a:xfrm>
        </p:spPr>
        <p:txBody>
          <a:bodyPr/>
          <a:lstStyle/>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The operating system can be implemented and tested one level at a time, this reduce the complexity of each part of the operating system and makes the tasks of implementation and debugging much simpler.</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In a strict hierarchy each level may refer only to the level immediately beneath it.</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This approach has advantage of simplicity of use, however such a restriction can lead to inefficiency because it increases the number of calls that must be performed to reach the inner </a:t>
            </a:r>
            <a:r>
              <a:rPr lang="en-US" sz="2200" smtClean="0">
                <a:latin typeface="Times New Roman" panose="02020603050405020304" pitchFamily="18" charset="0"/>
                <a:cs typeface="Times New Roman" panose="02020603050405020304" pitchFamily="18" charset="0"/>
              </a:rPr>
              <a:t>level.</a:t>
            </a:r>
            <a:endParaRPr lang="en-US" sz="2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40588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291" y="517853"/>
            <a:ext cx="5872405" cy="68580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Memory Management</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656522" y="1404730"/>
            <a:ext cx="8097078" cy="4664766"/>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Memory Management is the process of controlling and coordinating computer memory, assigning portions known as blocks to various running programs to optimize the overall performance of the system</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It is the most important function of an operating system that manages primary memory. It helps processes to move back and forward between the main memory and execution disk. It helps OS to keep track of every memory location, irrespective of whether it is allocated to some process or it remains </a:t>
            </a:r>
            <a:r>
              <a:rPr lang="en-US" sz="2200" dirty="0" smtClean="0">
                <a:latin typeface="Times New Roman" panose="02020603050405020304" pitchFamily="18" charset="0"/>
                <a:cs typeface="Times New Roman" panose="02020603050405020304" pitchFamily="18" charset="0"/>
              </a:rPr>
              <a:t>free.</a:t>
            </a:r>
          </a:p>
          <a:p>
            <a:endParaRPr lang="en-US" dirty="0"/>
          </a:p>
        </p:txBody>
      </p:sp>
    </p:spTree>
    <p:extLst>
      <p:ext uri="{BB962C8B-B14F-4D97-AF65-F5344CB8AC3E}">
        <p14:creationId xmlns:p14="http://schemas.microsoft.com/office/powerpoint/2010/main" val="40038929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289" y="398583"/>
            <a:ext cx="4070111" cy="47606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Partitioning</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736035" y="1060173"/>
            <a:ext cx="8759687" cy="5459897"/>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Memory is divided into different blocks or partitions. Each process is allocated according to the requirement. Partition allocation is an ideal method to avoid internal fragmentation</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Below are the various partition allocation schemes </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b="1" dirty="0">
                <a:latin typeface="Times New Roman" panose="02020603050405020304" pitchFamily="18" charset="0"/>
                <a:cs typeface="Times New Roman" panose="02020603050405020304" pitchFamily="18" charset="0"/>
              </a:rPr>
              <a:t>First Fit: </a:t>
            </a:r>
            <a:r>
              <a:rPr lang="en-US" sz="2200" dirty="0">
                <a:latin typeface="Times New Roman" panose="02020603050405020304" pitchFamily="18" charset="0"/>
                <a:cs typeface="Times New Roman" panose="02020603050405020304" pitchFamily="18" charset="0"/>
              </a:rPr>
              <a:t>In this type fit, the partition is allocated, which is the first sufficient block from the beginning of the main memory.</a:t>
            </a:r>
          </a:p>
          <a:p>
            <a:pPr algn="just">
              <a:buFont typeface="Wingdings" panose="05000000000000000000" pitchFamily="2" charset="2"/>
              <a:buChar char="v"/>
            </a:pPr>
            <a:r>
              <a:rPr lang="en-US" sz="2200" b="1" dirty="0">
                <a:latin typeface="Times New Roman" panose="02020603050405020304" pitchFamily="18" charset="0"/>
                <a:cs typeface="Times New Roman" panose="02020603050405020304" pitchFamily="18" charset="0"/>
              </a:rPr>
              <a:t>Best Fit: </a:t>
            </a:r>
            <a:r>
              <a:rPr lang="en-US" sz="2200" dirty="0">
                <a:latin typeface="Times New Roman" panose="02020603050405020304" pitchFamily="18" charset="0"/>
                <a:cs typeface="Times New Roman" panose="02020603050405020304" pitchFamily="18" charset="0"/>
              </a:rPr>
              <a:t>It allocates the process to the partition that is the first smallest partition among the free partitions.</a:t>
            </a:r>
          </a:p>
          <a:p>
            <a:pPr algn="just">
              <a:buFont typeface="Wingdings" panose="05000000000000000000" pitchFamily="2" charset="2"/>
              <a:buChar char="v"/>
            </a:pPr>
            <a:r>
              <a:rPr lang="en-US" sz="2200" b="1" dirty="0">
                <a:latin typeface="Times New Roman" panose="02020603050405020304" pitchFamily="18" charset="0"/>
                <a:cs typeface="Times New Roman" panose="02020603050405020304" pitchFamily="18" charset="0"/>
              </a:rPr>
              <a:t>Worst Fit: </a:t>
            </a:r>
            <a:r>
              <a:rPr lang="en-US" sz="2200" dirty="0">
                <a:latin typeface="Times New Roman" panose="02020603050405020304" pitchFamily="18" charset="0"/>
                <a:cs typeface="Times New Roman" panose="02020603050405020304" pitchFamily="18" charset="0"/>
              </a:rPr>
              <a:t>It allocates the process to the partition, which is the largest sufficient freely available partition in the main memory.</a:t>
            </a:r>
          </a:p>
          <a:p>
            <a:pPr algn="just">
              <a:buFont typeface="Wingdings" panose="05000000000000000000" pitchFamily="2" charset="2"/>
              <a:buChar char="v"/>
            </a:pPr>
            <a:r>
              <a:rPr lang="en-US" sz="2200" b="1" dirty="0">
                <a:latin typeface="Times New Roman" panose="02020603050405020304" pitchFamily="18" charset="0"/>
                <a:cs typeface="Times New Roman" panose="02020603050405020304" pitchFamily="18" charset="0"/>
              </a:rPr>
              <a:t>Next Fit: </a:t>
            </a:r>
            <a:r>
              <a:rPr lang="en-US" sz="2200" dirty="0">
                <a:latin typeface="Times New Roman" panose="02020603050405020304" pitchFamily="18" charset="0"/>
                <a:cs typeface="Times New Roman" panose="02020603050405020304" pitchFamily="18" charset="0"/>
              </a:rPr>
              <a:t>It is mostly similar to the first Fit, but this Fit, searches for the first sufficient partition from the last allocation point</a:t>
            </a:r>
          </a:p>
        </p:txBody>
      </p:sp>
    </p:spTree>
    <p:extLst>
      <p:ext uri="{BB962C8B-B14F-4D97-AF65-F5344CB8AC3E}">
        <p14:creationId xmlns:p14="http://schemas.microsoft.com/office/powerpoint/2010/main" val="29639076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50503" y="172278"/>
            <a:ext cx="9382539" cy="6546575"/>
          </a:xfrm>
        </p:spPr>
      </p:pic>
    </p:spTree>
    <p:extLst>
      <p:ext uri="{BB962C8B-B14F-4D97-AF65-F5344CB8AC3E}">
        <p14:creationId xmlns:p14="http://schemas.microsoft.com/office/powerpoint/2010/main" val="11619802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2795" y="531104"/>
            <a:ext cx="2943675" cy="68580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Paging</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643270" y="1179443"/>
            <a:ext cx="8574156" cy="5049079"/>
          </a:xfrm>
        </p:spPr>
        <p:txBody>
          <a:bodyPr/>
          <a:lstStyle/>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Paging </a:t>
            </a:r>
            <a:r>
              <a:rPr lang="en-US" sz="2200" dirty="0">
                <a:latin typeface="Times New Roman" panose="02020603050405020304" pitchFamily="18" charset="0"/>
                <a:cs typeface="Times New Roman" panose="02020603050405020304" pitchFamily="18" charset="0"/>
              </a:rPr>
              <a:t>is a technique in </a:t>
            </a:r>
            <a:r>
              <a:rPr lang="en-US" sz="2200" dirty="0" smtClean="0">
                <a:latin typeface="Times New Roman" panose="02020603050405020304" pitchFamily="18" charset="0"/>
                <a:cs typeface="Times New Roman" panose="02020603050405020304" pitchFamily="18" charset="0"/>
              </a:rPr>
              <a:t>which physical </a:t>
            </a:r>
            <a:r>
              <a:rPr lang="en-US" sz="2200" dirty="0">
                <a:latin typeface="Times New Roman" panose="02020603050405020304" pitchFamily="18" charset="0"/>
                <a:cs typeface="Times New Roman" panose="02020603050405020304" pitchFamily="18" charset="0"/>
              </a:rPr>
              <a:t>memory is broken into blocks of the same size called </a:t>
            </a:r>
            <a:r>
              <a:rPr lang="en-US" sz="2200" dirty="0" smtClean="0">
                <a:latin typeface="Times New Roman" panose="02020603050405020304" pitchFamily="18" charset="0"/>
                <a:cs typeface="Times New Roman" panose="02020603050405020304" pitchFamily="18" charset="0"/>
              </a:rPr>
              <a:t>pages. When </a:t>
            </a:r>
            <a:r>
              <a:rPr lang="en-US" sz="2200" dirty="0">
                <a:latin typeface="Times New Roman" panose="02020603050405020304" pitchFamily="18" charset="0"/>
                <a:cs typeface="Times New Roman" panose="02020603050405020304" pitchFamily="18" charset="0"/>
              </a:rPr>
              <a:t>a process is to be executed, it's corresponding </a:t>
            </a:r>
            <a:r>
              <a:rPr lang="en-US" sz="2200" dirty="0" smtClean="0">
                <a:latin typeface="Times New Roman" panose="02020603050405020304" pitchFamily="18" charset="0"/>
                <a:cs typeface="Times New Roman" panose="02020603050405020304" pitchFamily="18" charset="0"/>
              </a:rPr>
              <a:t>pages are </a:t>
            </a:r>
            <a:r>
              <a:rPr lang="en-US" sz="2200" dirty="0">
                <a:latin typeface="Times New Roman" panose="02020603050405020304" pitchFamily="18" charset="0"/>
                <a:cs typeface="Times New Roman" panose="02020603050405020304" pitchFamily="18" charset="0"/>
              </a:rPr>
              <a:t>loaded into any available memory </a:t>
            </a:r>
            <a:r>
              <a:rPr lang="en-US" sz="2200" dirty="0" smtClean="0">
                <a:latin typeface="Times New Roman" panose="02020603050405020304" pitchFamily="18" charset="0"/>
                <a:cs typeface="Times New Roman" panose="02020603050405020304" pitchFamily="18" charset="0"/>
              </a:rPr>
              <a:t>frames.</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Logical address space of a process can be non-contiguous and a process is allocated </a:t>
            </a:r>
            <a:r>
              <a:rPr lang="en-US" sz="2200" dirty="0" smtClean="0">
                <a:latin typeface="Times New Roman" panose="02020603050405020304" pitchFamily="18" charset="0"/>
                <a:cs typeface="Times New Roman" panose="02020603050405020304" pitchFamily="18" charset="0"/>
              </a:rPr>
              <a:t>physical memory </a:t>
            </a:r>
            <a:r>
              <a:rPr lang="en-US" sz="2200" dirty="0">
                <a:latin typeface="Times New Roman" panose="02020603050405020304" pitchFamily="18" charset="0"/>
                <a:cs typeface="Times New Roman" panose="02020603050405020304" pitchFamily="18" charset="0"/>
              </a:rPr>
              <a:t>whenever the free memory frame is available. Operating system keeps track of all </a:t>
            </a:r>
            <a:r>
              <a:rPr lang="en-US" sz="2200" dirty="0" smtClean="0">
                <a:latin typeface="Times New Roman" panose="02020603050405020304" pitchFamily="18" charset="0"/>
                <a:cs typeface="Times New Roman" panose="02020603050405020304" pitchFamily="18" charset="0"/>
              </a:rPr>
              <a:t>free frames</a:t>
            </a:r>
            <a:r>
              <a:rPr lang="en-US" sz="2200" dirty="0">
                <a:latin typeface="Times New Roman" panose="02020603050405020304" pitchFamily="18" charset="0"/>
                <a:cs typeface="Times New Roman" panose="02020603050405020304" pitchFamily="18" charset="0"/>
              </a:rPr>
              <a:t>. Operating system needs n free frames to run a program of size n </a:t>
            </a:r>
            <a:r>
              <a:rPr lang="en-US" sz="2200" dirty="0" smtClean="0">
                <a:latin typeface="Times New Roman" panose="02020603050405020304" pitchFamily="18" charset="0"/>
                <a:cs typeface="Times New Roman" panose="02020603050405020304" pitchFamily="18" charset="0"/>
              </a:rPr>
              <a:t>pages. Address </a:t>
            </a:r>
            <a:r>
              <a:rPr lang="en-US" sz="2200" dirty="0">
                <a:latin typeface="Times New Roman" panose="02020603050405020304" pitchFamily="18" charset="0"/>
                <a:cs typeface="Times New Roman" panose="02020603050405020304" pitchFamily="18" charset="0"/>
              </a:rPr>
              <a:t>generated by CPU is divided </a:t>
            </a:r>
            <a:r>
              <a:rPr lang="en-US" sz="2200" dirty="0" smtClean="0">
                <a:latin typeface="Times New Roman" panose="02020603050405020304" pitchFamily="18" charset="0"/>
                <a:cs typeface="Times New Roman" panose="02020603050405020304" pitchFamily="18" charset="0"/>
              </a:rPr>
              <a:t>into tow parts-</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400" b="1" dirty="0" smtClean="0">
                <a:latin typeface="Times New Roman" panose="02020603050405020304" pitchFamily="18" charset="0"/>
                <a:cs typeface="Times New Roman" panose="02020603050405020304" pitchFamily="18" charset="0"/>
              </a:rPr>
              <a:t>Page </a:t>
            </a:r>
            <a:r>
              <a:rPr lang="en-US" sz="2400" b="1" dirty="0">
                <a:latin typeface="Times New Roman" panose="02020603050405020304" pitchFamily="18" charset="0"/>
                <a:cs typeface="Times New Roman" panose="02020603050405020304" pitchFamily="18" charset="0"/>
              </a:rPr>
              <a:t>number (p) </a:t>
            </a:r>
            <a:r>
              <a:rPr lang="en-US" sz="2400" b="1" dirty="0" smtClean="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P</a:t>
            </a:r>
            <a:r>
              <a:rPr lang="en-US" sz="2200" dirty="0" smtClean="0">
                <a:latin typeface="Times New Roman" panose="02020603050405020304" pitchFamily="18" charset="0"/>
                <a:cs typeface="Times New Roman" panose="02020603050405020304" pitchFamily="18" charset="0"/>
              </a:rPr>
              <a:t>age </a:t>
            </a:r>
            <a:r>
              <a:rPr lang="en-US" sz="2200" dirty="0">
                <a:latin typeface="Times New Roman" panose="02020603050405020304" pitchFamily="18" charset="0"/>
                <a:cs typeface="Times New Roman" panose="02020603050405020304" pitchFamily="18" charset="0"/>
              </a:rPr>
              <a:t>number is used as an index into a page table which </a:t>
            </a:r>
            <a:r>
              <a:rPr lang="en-US" sz="2200" dirty="0" smtClean="0">
                <a:latin typeface="Times New Roman" panose="02020603050405020304" pitchFamily="18" charset="0"/>
                <a:cs typeface="Times New Roman" panose="02020603050405020304" pitchFamily="18" charset="0"/>
              </a:rPr>
              <a:t>contains base </a:t>
            </a:r>
            <a:r>
              <a:rPr lang="en-US" sz="2200" dirty="0">
                <a:latin typeface="Times New Roman" panose="02020603050405020304" pitchFamily="18" charset="0"/>
                <a:cs typeface="Times New Roman" panose="02020603050405020304" pitchFamily="18" charset="0"/>
              </a:rPr>
              <a:t>address of each page in physical memory.</a:t>
            </a:r>
          </a:p>
          <a:p>
            <a:pPr algn="just">
              <a:buFont typeface="Wingdings" panose="05000000000000000000" pitchFamily="2" charset="2"/>
              <a:buChar char="v"/>
            </a:pPr>
            <a:r>
              <a:rPr lang="en-US" sz="2400" b="1" dirty="0" smtClean="0">
                <a:latin typeface="Times New Roman" panose="02020603050405020304" pitchFamily="18" charset="0"/>
                <a:cs typeface="Times New Roman" panose="02020603050405020304" pitchFamily="18" charset="0"/>
              </a:rPr>
              <a:t>Page </a:t>
            </a:r>
            <a:r>
              <a:rPr lang="en-US" sz="2400" b="1" dirty="0">
                <a:latin typeface="Times New Roman" panose="02020603050405020304" pitchFamily="18" charset="0"/>
                <a:cs typeface="Times New Roman" panose="02020603050405020304" pitchFamily="18" charset="0"/>
              </a:rPr>
              <a:t>offset (d) </a:t>
            </a:r>
            <a:r>
              <a:rPr lang="en-US" sz="2400" b="1" dirty="0" smtClean="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P</a:t>
            </a:r>
            <a:r>
              <a:rPr lang="en-US" sz="2200" dirty="0" smtClean="0">
                <a:latin typeface="Times New Roman" panose="02020603050405020304" pitchFamily="18" charset="0"/>
                <a:cs typeface="Times New Roman" panose="02020603050405020304" pitchFamily="18" charset="0"/>
              </a:rPr>
              <a:t>age </a:t>
            </a:r>
            <a:r>
              <a:rPr lang="en-US" sz="2200" dirty="0">
                <a:latin typeface="Times New Roman" panose="02020603050405020304" pitchFamily="18" charset="0"/>
                <a:cs typeface="Times New Roman" panose="02020603050405020304" pitchFamily="18" charset="0"/>
              </a:rPr>
              <a:t>offset is combined with base address to define the </a:t>
            </a:r>
            <a:r>
              <a:rPr lang="en-US" sz="2200" dirty="0" smtClean="0">
                <a:latin typeface="Times New Roman" panose="02020603050405020304" pitchFamily="18" charset="0"/>
                <a:cs typeface="Times New Roman" panose="02020603050405020304" pitchFamily="18" charset="0"/>
              </a:rPr>
              <a:t>physical memory </a:t>
            </a:r>
            <a:r>
              <a:rPr lang="en-US" sz="2200" dirty="0">
                <a:latin typeface="Times New Roman" panose="02020603050405020304" pitchFamily="18" charset="0"/>
                <a:cs typeface="Times New Roman" panose="02020603050405020304" pitchFamily="18" charset="0"/>
              </a:rPr>
              <a:t>address.</a:t>
            </a:r>
          </a:p>
        </p:txBody>
      </p:sp>
    </p:spTree>
    <p:extLst>
      <p:ext uri="{BB962C8B-B14F-4D97-AF65-F5344CB8AC3E}">
        <p14:creationId xmlns:p14="http://schemas.microsoft.com/office/powerpoint/2010/main" val="4996200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05949" y="463825"/>
            <a:ext cx="9541564" cy="5724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655962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5460" y="531104"/>
            <a:ext cx="9257160" cy="685800"/>
          </a:xfrm>
        </p:spPr>
        <p:txBody>
          <a:bodyPr/>
          <a:lstStyle/>
          <a:p>
            <a:r>
              <a:rPr lang="en-US" sz="2200" b="0" dirty="0">
                <a:solidFill>
                  <a:schemeClr val="tx1"/>
                </a:solidFill>
                <a:latin typeface="Times New Roman" panose="02020603050405020304" pitchFamily="18" charset="0"/>
                <a:cs typeface="Times New Roman" panose="02020603050405020304" pitchFamily="18" charset="0"/>
              </a:rPr>
              <a:t>Following figure show the paging table </a:t>
            </a:r>
            <a:r>
              <a:rPr lang="en-US" sz="2200" b="0" dirty="0" smtClean="0">
                <a:solidFill>
                  <a:schemeClr val="tx1"/>
                </a:solidFill>
                <a:latin typeface="Times New Roman" panose="02020603050405020304" pitchFamily="18" charset="0"/>
                <a:cs typeface="Times New Roman" panose="02020603050405020304" pitchFamily="18" charset="0"/>
              </a:rPr>
              <a:t>architecture-</a:t>
            </a:r>
            <a:endParaRPr lang="en-US" sz="2200" b="0" dirty="0">
              <a:solidFill>
                <a:schemeClr val="tx1"/>
              </a:solidFill>
              <a:latin typeface="Times New Roman" panose="02020603050405020304" pitchFamily="18" charset="0"/>
              <a:cs typeface="Times New Roman" panose="02020603050405020304" pitchFamily="18" charset="0"/>
            </a:endParaRPr>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36035" y="1311965"/>
            <a:ext cx="7765773" cy="4797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512021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8568" y="729888"/>
            <a:ext cx="5673623" cy="68580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Concept of Virtual Memory</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855304" y="1656522"/>
            <a:ext cx="7673009" cy="3750365"/>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Virtual  memory  is  a  technique  that  allows  the  execution  of  processes  which  are  not completely available in memory. The main visible advantage of this scheme is that programs can be larger than physical memory. Virtual memory is the separation of user logical memory from physical memory</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This </a:t>
            </a:r>
            <a:r>
              <a:rPr lang="en-US" sz="2200" dirty="0">
                <a:latin typeface="Times New Roman" panose="02020603050405020304" pitchFamily="18" charset="0"/>
                <a:cs typeface="Times New Roman" panose="02020603050405020304" pitchFamily="18" charset="0"/>
              </a:rPr>
              <a:t>separation allows an extremely large virtual memory to be provided for programmers when only a smaller physical memory is available. Following are the situations, when entire program is not required to be loaded fully in main memory</a:t>
            </a:r>
            <a:r>
              <a:rPr lang="en-US" sz="2200" dirty="0" smtClean="0">
                <a:latin typeface="Times New Roman" panose="02020603050405020304" pitchFamily="18" charset="0"/>
                <a:cs typeface="Times New Roman" panose="02020603050405020304" pitchFamily="18" charset="0"/>
              </a:rPr>
              <a:t>.</a:t>
            </a:r>
          </a:p>
          <a:p>
            <a:pPr marL="0" indent="0">
              <a:buNone/>
            </a:pPr>
            <a:endParaRPr lang="en-US" dirty="0"/>
          </a:p>
          <a:p>
            <a:endParaRPr lang="en-US" dirty="0"/>
          </a:p>
        </p:txBody>
      </p:sp>
    </p:spTree>
    <p:extLst>
      <p:ext uri="{BB962C8B-B14F-4D97-AF65-F5344CB8AC3E}">
        <p14:creationId xmlns:p14="http://schemas.microsoft.com/office/powerpoint/2010/main" val="2457071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5317" y="597365"/>
            <a:ext cx="4335153" cy="685800"/>
          </a:xfrm>
        </p:spPr>
        <p:txBody>
          <a:bodyPr/>
          <a:lstStyle/>
          <a:p>
            <a:pPr marL="342900" indent="-342900" algn="just">
              <a:buFont typeface="Wingdings" panose="05000000000000000000" pitchFamily="2" charset="2"/>
              <a:buChar char="Ø"/>
            </a:pPr>
            <a:r>
              <a:rPr lang="en-US" sz="2400" dirty="0" smtClean="0">
                <a:solidFill>
                  <a:schemeClr val="tx1"/>
                </a:solidFill>
                <a:latin typeface="Times New Roman" panose="02020603050405020304" pitchFamily="18" charset="0"/>
                <a:cs typeface="Times New Roman" panose="02020603050405020304" pitchFamily="18" charset="0"/>
              </a:rPr>
              <a:t>Types of Operating System</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52870" y="1431234"/>
            <a:ext cx="5327373" cy="4717775"/>
          </a:xfrm>
        </p:spPr>
        <p:txBody>
          <a:bodyPr/>
          <a:lstStyle/>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Batch Operating System</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Time Sharing OS</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Distributed OS </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Network OS</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Real Time OS</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Multi-Processing OS</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Multi-Tasking OS</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Multi Programming OS</a:t>
            </a:r>
          </a:p>
          <a:p>
            <a:endParaRPr lang="en-US" dirty="0"/>
          </a:p>
        </p:txBody>
      </p:sp>
    </p:spTree>
    <p:extLst>
      <p:ext uri="{BB962C8B-B14F-4D97-AF65-F5344CB8AC3E}">
        <p14:creationId xmlns:p14="http://schemas.microsoft.com/office/powerpoint/2010/main" val="42119839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61321" y="689113"/>
            <a:ext cx="8136835" cy="5459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42427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7508" y="557609"/>
            <a:ext cx="4533935" cy="68580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Demand Paging</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33670" y="1245704"/>
            <a:ext cx="9886122" cy="4956313"/>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A demand paging system is quite similar to a paging system with swapping. When we want to execute a process, we swap it into memory. Rather than swapping the entire process into memory, however, we use a lazy swapper called pager</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When </a:t>
            </a:r>
            <a:r>
              <a:rPr lang="en-US" sz="2200" dirty="0">
                <a:latin typeface="Times New Roman" panose="02020603050405020304" pitchFamily="18" charset="0"/>
                <a:cs typeface="Times New Roman" panose="02020603050405020304" pitchFamily="18" charset="0"/>
              </a:rPr>
              <a:t>a process is to be swapped in, the pager guesses which pages will be used before the process is swapped out again. Instead of swapping in a whole process, the pager brings only those necessary pages into memory. Thus, it avoids reading into memory pages that will not be used in anyway, decreasing the swap time and the amount of physical memory needed</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Hardware </a:t>
            </a:r>
            <a:r>
              <a:rPr lang="en-US" sz="2200" dirty="0">
                <a:latin typeface="Times New Roman" panose="02020603050405020304" pitchFamily="18" charset="0"/>
                <a:cs typeface="Times New Roman" panose="02020603050405020304" pitchFamily="18" charset="0"/>
              </a:rPr>
              <a:t>support is required to distinguish between those pages that are in memory and those pages that are on the disk using the valid-invalid bit scheme. Where valid and invalid pages can be checked by checking the bit. Marking a page will have no effect if the process never attempts to access the page. While the process executes and accesses pages that are memory resident, execution proceeds normally.</a:t>
            </a:r>
          </a:p>
        </p:txBody>
      </p:sp>
    </p:spTree>
    <p:extLst>
      <p:ext uri="{BB962C8B-B14F-4D97-AF65-F5344CB8AC3E}">
        <p14:creationId xmlns:p14="http://schemas.microsoft.com/office/powerpoint/2010/main" val="5368876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16765" y="728870"/>
            <a:ext cx="8216347" cy="50888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54537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05948" y="463826"/>
            <a:ext cx="10230678" cy="5658678"/>
          </a:xfrm>
        </p:spPr>
        <p:txBody>
          <a:bodyPr/>
          <a:lstStyle/>
          <a:p>
            <a:pPr>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Access to a page marked invalid causes a page-fault trap. This trap is the result of the operating system's failure to bring the desired page into memory. But page fault can be handled as </a:t>
            </a:r>
            <a:r>
              <a:rPr lang="en-US" sz="2200" dirty="0" smtClean="0">
                <a:latin typeface="Times New Roman" panose="02020603050405020304" pitchFamily="18" charset="0"/>
                <a:cs typeface="Times New Roman" panose="02020603050405020304" pitchFamily="18" charset="0"/>
              </a:rPr>
              <a:t>following-</a:t>
            </a:r>
          </a:p>
          <a:p>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9287" y="1616764"/>
            <a:ext cx="8693426" cy="4691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669169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1086677" y="530088"/>
            <a:ext cx="10482471" cy="5847755"/>
          </a:xfrm>
          <a:prstGeom prst="rect">
            <a:avLst/>
          </a:prstGeom>
        </p:spPr>
        <p:txBody>
          <a:bodyPr wrap="square">
            <a:spAutoFit/>
          </a:bodyPr>
          <a:lstStyle/>
          <a:p>
            <a:pPr algn="just"/>
            <a:r>
              <a:rPr lang="en-US" sz="2200" b="1" dirty="0" smtClean="0">
                <a:latin typeface="Times New Roman" panose="02020603050405020304" pitchFamily="18" charset="0"/>
                <a:cs typeface="Times New Roman" panose="02020603050405020304" pitchFamily="18" charset="0"/>
              </a:rPr>
              <a:t>Step 1: </a:t>
            </a:r>
            <a:r>
              <a:rPr lang="en-US" sz="2200" dirty="0" smtClean="0">
                <a:latin typeface="Times New Roman" panose="02020603050405020304" pitchFamily="18" charset="0"/>
                <a:cs typeface="Times New Roman" panose="02020603050405020304" pitchFamily="18" charset="0"/>
              </a:rPr>
              <a:t>Check </a:t>
            </a:r>
            <a:r>
              <a:rPr lang="en-US" sz="2200" dirty="0">
                <a:latin typeface="Times New Roman" panose="02020603050405020304" pitchFamily="18" charset="0"/>
                <a:cs typeface="Times New Roman" panose="02020603050405020304" pitchFamily="18" charset="0"/>
              </a:rPr>
              <a:t>an internal table for this process, to determine whether the reference was a valid or it was an invalid memory access</a:t>
            </a:r>
            <a:r>
              <a:rPr lang="en-US" sz="2200" dirty="0" smtClean="0">
                <a:latin typeface="Times New Roman" panose="02020603050405020304" pitchFamily="18" charset="0"/>
                <a:cs typeface="Times New Roman" panose="02020603050405020304" pitchFamily="18" charset="0"/>
              </a:rPr>
              <a:t>.</a:t>
            </a:r>
          </a:p>
          <a:p>
            <a:pPr algn="just"/>
            <a:endParaRPr lang="en-US" sz="2200" dirty="0">
              <a:latin typeface="Times New Roman" panose="02020603050405020304" pitchFamily="18" charset="0"/>
              <a:cs typeface="Times New Roman" panose="02020603050405020304" pitchFamily="18" charset="0"/>
            </a:endParaRPr>
          </a:p>
          <a:p>
            <a:pPr algn="just"/>
            <a:r>
              <a:rPr lang="en-US" sz="2200" b="1" dirty="0" smtClean="0">
                <a:latin typeface="Times New Roman" panose="02020603050405020304" pitchFamily="18" charset="0"/>
                <a:cs typeface="Times New Roman" panose="02020603050405020304" pitchFamily="18" charset="0"/>
              </a:rPr>
              <a:t>Step 2: </a:t>
            </a:r>
            <a:r>
              <a:rPr lang="en-US" sz="2200" dirty="0" smtClean="0">
                <a:latin typeface="Times New Roman" panose="02020603050405020304" pitchFamily="18" charset="0"/>
                <a:cs typeface="Times New Roman" panose="02020603050405020304" pitchFamily="18" charset="0"/>
              </a:rPr>
              <a:t>If </a:t>
            </a:r>
            <a:r>
              <a:rPr lang="en-US" sz="2200" dirty="0">
                <a:latin typeface="Times New Roman" panose="02020603050405020304" pitchFamily="18" charset="0"/>
                <a:cs typeface="Times New Roman" panose="02020603050405020304" pitchFamily="18" charset="0"/>
              </a:rPr>
              <a:t>the reference was invalid, terminate the process. If it was valid, but page have not yet brought in, page in the latter</a:t>
            </a:r>
            <a:r>
              <a:rPr lang="en-US" sz="2200" dirty="0" smtClean="0">
                <a:latin typeface="Times New Roman" panose="02020603050405020304" pitchFamily="18" charset="0"/>
                <a:cs typeface="Times New Roman" panose="02020603050405020304" pitchFamily="18" charset="0"/>
              </a:rPr>
              <a:t>.</a:t>
            </a:r>
          </a:p>
          <a:p>
            <a:pPr algn="just"/>
            <a:endParaRPr lang="en-US" sz="2200" dirty="0">
              <a:latin typeface="Times New Roman" panose="02020603050405020304" pitchFamily="18" charset="0"/>
              <a:cs typeface="Times New Roman" panose="02020603050405020304" pitchFamily="18" charset="0"/>
            </a:endParaRPr>
          </a:p>
          <a:p>
            <a:pPr algn="just"/>
            <a:r>
              <a:rPr lang="en-US" sz="2200" b="1" dirty="0">
                <a:latin typeface="Times New Roman" panose="02020603050405020304" pitchFamily="18" charset="0"/>
                <a:cs typeface="Times New Roman" panose="02020603050405020304" pitchFamily="18" charset="0"/>
              </a:rPr>
              <a:t>Step </a:t>
            </a:r>
            <a:r>
              <a:rPr lang="en-US" sz="2200" b="1" dirty="0" smtClean="0">
                <a:latin typeface="Times New Roman" panose="02020603050405020304" pitchFamily="18" charset="0"/>
                <a:cs typeface="Times New Roman" panose="02020603050405020304" pitchFamily="18" charset="0"/>
              </a:rPr>
              <a:t>3: </a:t>
            </a:r>
            <a:r>
              <a:rPr lang="en-US" sz="2200" dirty="0" smtClean="0">
                <a:latin typeface="Times New Roman" panose="02020603050405020304" pitchFamily="18" charset="0"/>
                <a:cs typeface="Times New Roman" panose="02020603050405020304" pitchFamily="18" charset="0"/>
              </a:rPr>
              <a:t>Find </a:t>
            </a:r>
            <a:r>
              <a:rPr lang="en-US" sz="2200" dirty="0">
                <a:latin typeface="Times New Roman" panose="02020603050405020304" pitchFamily="18" charset="0"/>
                <a:cs typeface="Times New Roman" panose="02020603050405020304" pitchFamily="18" charset="0"/>
              </a:rPr>
              <a:t>a free frame</a:t>
            </a:r>
            <a:r>
              <a:rPr lang="en-US" sz="2200" dirty="0" smtClean="0">
                <a:latin typeface="Times New Roman" panose="02020603050405020304" pitchFamily="18" charset="0"/>
                <a:cs typeface="Times New Roman" panose="02020603050405020304" pitchFamily="18" charset="0"/>
              </a:rPr>
              <a:t>.</a:t>
            </a:r>
          </a:p>
          <a:p>
            <a:pPr algn="just"/>
            <a:endParaRPr lang="en-US" sz="2200" dirty="0">
              <a:latin typeface="Times New Roman" panose="02020603050405020304" pitchFamily="18" charset="0"/>
              <a:cs typeface="Times New Roman" panose="02020603050405020304" pitchFamily="18" charset="0"/>
            </a:endParaRPr>
          </a:p>
          <a:p>
            <a:pPr algn="just"/>
            <a:r>
              <a:rPr lang="en-US" sz="2200" b="1" dirty="0">
                <a:latin typeface="Times New Roman" panose="02020603050405020304" pitchFamily="18" charset="0"/>
                <a:cs typeface="Times New Roman" panose="02020603050405020304" pitchFamily="18" charset="0"/>
              </a:rPr>
              <a:t>Step </a:t>
            </a:r>
            <a:r>
              <a:rPr lang="en-US" sz="2200" b="1" dirty="0" smtClean="0">
                <a:latin typeface="Times New Roman" panose="02020603050405020304" pitchFamily="18" charset="0"/>
                <a:cs typeface="Times New Roman" panose="02020603050405020304" pitchFamily="18" charset="0"/>
              </a:rPr>
              <a:t>4: </a:t>
            </a:r>
            <a:r>
              <a:rPr lang="en-US" sz="2200" dirty="0" smtClean="0">
                <a:latin typeface="Times New Roman" panose="02020603050405020304" pitchFamily="18" charset="0"/>
                <a:cs typeface="Times New Roman" panose="02020603050405020304" pitchFamily="18" charset="0"/>
              </a:rPr>
              <a:t>Schedule </a:t>
            </a:r>
            <a:r>
              <a:rPr lang="en-US" sz="2200" dirty="0">
                <a:latin typeface="Times New Roman" panose="02020603050405020304" pitchFamily="18" charset="0"/>
                <a:cs typeface="Times New Roman" panose="02020603050405020304" pitchFamily="18" charset="0"/>
              </a:rPr>
              <a:t>a disk operation to read the desired page into the newly allocated frame</a:t>
            </a:r>
            <a:r>
              <a:rPr lang="en-US" sz="2200" dirty="0" smtClean="0">
                <a:latin typeface="Times New Roman" panose="02020603050405020304" pitchFamily="18" charset="0"/>
                <a:cs typeface="Times New Roman" panose="02020603050405020304" pitchFamily="18" charset="0"/>
              </a:rPr>
              <a:t>.</a:t>
            </a:r>
          </a:p>
          <a:p>
            <a:pPr algn="just"/>
            <a:endParaRPr lang="en-US" sz="2200" dirty="0">
              <a:latin typeface="Times New Roman" panose="02020603050405020304" pitchFamily="18" charset="0"/>
              <a:cs typeface="Times New Roman" panose="02020603050405020304" pitchFamily="18" charset="0"/>
            </a:endParaRPr>
          </a:p>
          <a:p>
            <a:pPr algn="just"/>
            <a:r>
              <a:rPr lang="en-US" sz="2200" b="1" dirty="0">
                <a:latin typeface="Times New Roman" panose="02020603050405020304" pitchFamily="18" charset="0"/>
                <a:cs typeface="Times New Roman" panose="02020603050405020304" pitchFamily="18" charset="0"/>
              </a:rPr>
              <a:t>Step </a:t>
            </a:r>
            <a:r>
              <a:rPr lang="en-US" sz="2200" b="1" dirty="0" smtClean="0">
                <a:latin typeface="Times New Roman" panose="02020603050405020304" pitchFamily="18" charset="0"/>
                <a:cs typeface="Times New Roman" panose="02020603050405020304" pitchFamily="18" charset="0"/>
              </a:rPr>
              <a:t>5: </a:t>
            </a:r>
            <a:r>
              <a:rPr lang="en-US" sz="2200" dirty="0" smtClean="0">
                <a:latin typeface="Times New Roman" panose="02020603050405020304" pitchFamily="18" charset="0"/>
                <a:cs typeface="Times New Roman" panose="02020603050405020304" pitchFamily="18" charset="0"/>
              </a:rPr>
              <a:t>When </a:t>
            </a:r>
            <a:r>
              <a:rPr lang="en-US" sz="2200" dirty="0">
                <a:latin typeface="Times New Roman" panose="02020603050405020304" pitchFamily="18" charset="0"/>
                <a:cs typeface="Times New Roman" panose="02020603050405020304" pitchFamily="18" charset="0"/>
              </a:rPr>
              <a:t>the disk read is complete, modify the internal table kept with the process and the page table to indicate that the page is now in memory</a:t>
            </a:r>
            <a:r>
              <a:rPr lang="en-US" sz="2200" dirty="0" smtClean="0">
                <a:latin typeface="Times New Roman" panose="02020603050405020304" pitchFamily="18" charset="0"/>
                <a:cs typeface="Times New Roman" panose="02020603050405020304" pitchFamily="18" charset="0"/>
              </a:rPr>
              <a:t>.</a:t>
            </a:r>
          </a:p>
          <a:p>
            <a:pPr algn="just"/>
            <a:endParaRPr lang="en-US" sz="2200" dirty="0">
              <a:latin typeface="Times New Roman" panose="02020603050405020304" pitchFamily="18" charset="0"/>
              <a:cs typeface="Times New Roman" panose="02020603050405020304" pitchFamily="18" charset="0"/>
            </a:endParaRPr>
          </a:p>
          <a:p>
            <a:pPr algn="just"/>
            <a:r>
              <a:rPr lang="en-US" sz="2200" b="1" dirty="0">
                <a:latin typeface="Times New Roman" panose="02020603050405020304" pitchFamily="18" charset="0"/>
                <a:cs typeface="Times New Roman" panose="02020603050405020304" pitchFamily="18" charset="0"/>
              </a:rPr>
              <a:t>Step </a:t>
            </a:r>
            <a:r>
              <a:rPr lang="en-US" sz="2200" b="1" dirty="0" smtClean="0">
                <a:latin typeface="Times New Roman" panose="02020603050405020304" pitchFamily="18" charset="0"/>
                <a:cs typeface="Times New Roman" panose="02020603050405020304" pitchFamily="18" charset="0"/>
              </a:rPr>
              <a:t>6: </a:t>
            </a:r>
            <a:r>
              <a:rPr lang="en-US" sz="2200" dirty="0" smtClean="0">
                <a:latin typeface="Times New Roman" panose="02020603050405020304" pitchFamily="18" charset="0"/>
                <a:cs typeface="Times New Roman" panose="02020603050405020304" pitchFamily="18" charset="0"/>
              </a:rPr>
              <a:t>Restart </a:t>
            </a:r>
            <a:r>
              <a:rPr lang="en-US" sz="2200" dirty="0">
                <a:latin typeface="Times New Roman" panose="02020603050405020304" pitchFamily="18" charset="0"/>
                <a:cs typeface="Times New Roman" panose="02020603050405020304" pitchFamily="18" charset="0"/>
              </a:rPr>
              <a:t>the instruction that was interrupted by the illegal address trap. The process can now access the page as though it had always been in memory. Therefore, the operating system reads the desired page into memory and restarts the process as though the page had always been in memory.</a:t>
            </a:r>
          </a:p>
        </p:txBody>
      </p:sp>
    </p:spTree>
    <p:extLst>
      <p:ext uri="{BB962C8B-B14F-4D97-AF65-F5344CB8AC3E}">
        <p14:creationId xmlns:p14="http://schemas.microsoft.com/office/powerpoint/2010/main" val="16020678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4498" y="385331"/>
            <a:ext cx="7992754" cy="555574"/>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Page Replacement Algorithm</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399" y="1166191"/>
            <a:ext cx="10575236" cy="5141844"/>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page replacement algorithm decides which memory page is to be replaced. The process of replacement is sometimes called swap </a:t>
            </a:r>
            <a:r>
              <a:rPr lang="en-US" sz="2200" dirty="0" smtClean="0">
                <a:latin typeface="Times New Roman" panose="02020603050405020304" pitchFamily="18" charset="0"/>
                <a:cs typeface="Times New Roman" panose="02020603050405020304" pitchFamily="18" charset="0"/>
              </a:rPr>
              <a:t>out. </a:t>
            </a:r>
            <a:r>
              <a:rPr lang="en-US" sz="2200" dirty="0">
                <a:latin typeface="Times New Roman" panose="02020603050405020304" pitchFamily="18" charset="0"/>
                <a:cs typeface="Times New Roman" panose="02020603050405020304" pitchFamily="18" charset="0"/>
              </a:rPr>
              <a:t>Page replacement is done when the requested page is not found in the main memory (page fault</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A page replacement algorithm tries to select which pages should be replaced so as to minimize the total number of page misses. There are many different page replacement algorithms. These algorithms are evaluated by running them on a particular string of memory reference and computing the number of page faults</a:t>
            </a:r>
            <a:r>
              <a:rPr lang="en-US" sz="2200" dirty="0" smtClean="0">
                <a:latin typeface="Times New Roman" panose="02020603050405020304" pitchFamily="18" charset="0"/>
                <a:cs typeface="Times New Roman" panose="02020603050405020304" pitchFamily="18" charset="0"/>
              </a:rPr>
              <a:t>. </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If a process requests for page and that page is found in the main memory then it is called </a:t>
            </a:r>
            <a:r>
              <a:rPr lang="en-US" sz="2200" b="1" dirty="0">
                <a:latin typeface="Times New Roman" panose="02020603050405020304" pitchFamily="18" charset="0"/>
                <a:cs typeface="Times New Roman" panose="02020603050405020304" pitchFamily="18" charset="0"/>
              </a:rPr>
              <a:t>page hit, </a:t>
            </a:r>
            <a:r>
              <a:rPr lang="en-US" sz="2200" dirty="0">
                <a:latin typeface="Times New Roman" panose="02020603050405020304" pitchFamily="18" charset="0"/>
                <a:cs typeface="Times New Roman" panose="02020603050405020304" pitchFamily="18" charset="0"/>
              </a:rPr>
              <a:t>otherwise </a:t>
            </a:r>
            <a:r>
              <a:rPr lang="en-US" sz="2200" b="1" dirty="0">
                <a:latin typeface="Times New Roman" panose="02020603050405020304" pitchFamily="18" charset="0"/>
                <a:cs typeface="Times New Roman" panose="02020603050405020304" pitchFamily="18" charset="0"/>
              </a:rPr>
              <a:t>page miss</a:t>
            </a:r>
            <a:r>
              <a:rPr lang="en-US" sz="2200" dirty="0">
                <a:latin typeface="Times New Roman" panose="02020603050405020304" pitchFamily="18" charset="0"/>
                <a:cs typeface="Times New Roman" panose="02020603050405020304" pitchFamily="18" charset="0"/>
              </a:rPr>
              <a:t> or page </a:t>
            </a:r>
            <a:r>
              <a:rPr lang="en-US" sz="2200" dirty="0" smtClean="0">
                <a:latin typeface="Times New Roman" panose="02020603050405020304" pitchFamily="18" charset="0"/>
                <a:cs typeface="Times New Roman" panose="02020603050405020304" pitchFamily="18" charset="0"/>
              </a:rPr>
              <a:t>fault.</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Page replacement algorithm is mainly three types-</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First In First Out (FIFO)</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Least Recently Used (LRU)</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Optimal Page Algorithm</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8638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974" y="410817"/>
            <a:ext cx="9634330" cy="5844209"/>
          </a:xfrm>
        </p:spPr>
        <p:txBody>
          <a:bodyPr/>
          <a:lstStyle/>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First </a:t>
            </a:r>
            <a:r>
              <a:rPr lang="en-US" sz="2400" b="1" dirty="0">
                <a:latin typeface="Times New Roman" panose="02020603050405020304" pitchFamily="18" charset="0"/>
                <a:cs typeface="Times New Roman" panose="02020603050405020304" pitchFamily="18" charset="0"/>
              </a:rPr>
              <a:t>In First Out (FIFO) </a:t>
            </a:r>
            <a:r>
              <a:rPr lang="en-US" sz="2400" b="1" dirty="0" smtClean="0">
                <a:latin typeface="Times New Roman" panose="02020603050405020304" pitchFamily="18" charset="0"/>
                <a:cs typeface="Times New Roman" panose="02020603050405020304" pitchFamily="18" charset="0"/>
              </a:rPr>
              <a:t>Algorithm</a:t>
            </a:r>
            <a:endParaRPr lang="en-US" sz="2400"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Oldest </a:t>
            </a:r>
            <a:r>
              <a:rPr lang="en-US" sz="2200" dirty="0">
                <a:latin typeface="Times New Roman" panose="02020603050405020304" pitchFamily="18" charset="0"/>
                <a:cs typeface="Times New Roman" panose="02020603050405020304" pitchFamily="18" charset="0"/>
              </a:rPr>
              <a:t>page in main memory is the one which will be selected for replacement.</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Easy </a:t>
            </a:r>
            <a:r>
              <a:rPr lang="en-US" sz="2200" dirty="0">
                <a:latin typeface="Times New Roman" panose="02020603050405020304" pitchFamily="18" charset="0"/>
                <a:cs typeface="Times New Roman" panose="02020603050405020304" pitchFamily="18" charset="0"/>
              </a:rPr>
              <a:t>to implement, keep a list, replace pages from the tail and add new pages at the head</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2200" b="1" dirty="0" smtClean="0">
                <a:latin typeface="Times New Roman" panose="02020603050405020304" pitchFamily="18" charset="0"/>
                <a:cs typeface="Times New Roman" panose="02020603050405020304" pitchFamily="18" charset="0"/>
              </a:rPr>
              <a:t>Example1: </a:t>
            </a:r>
            <a:r>
              <a:rPr lang="en-US" sz="2200" dirty="0" smtClean="0">
                <a:latin typeface="Times New Roman" panose="02020603050405020304" pitchFamily="18" charset="0"/>
                <a:cs typeface="Times New Roman" panose="02020603050405020304" pitchFamily="18" charset="0"/>
              </a:rPr>
              <a:t>Consider </a:t>
            </a:r>
            <a:r>
              <a:rPr lang="en-US" sz="2200" dirty="0">
                <a:latin typeface="Times New Roman" panose="02020603050405020304" pitchFamily="18" charset="0"/>
                <a:cs typeface="Times New Roman" panose="02020603050405020304" pitchFamily="18" charset="0"/>
              </a:rPr>
              <a:t>page reference string 1, 3, 0, 3, 5, 6 with 3 page </a:t>
            </a:r>
            <a:r>
              <a:rPr lang="en-US" sz="2200" dirty="0" smtClean="0">
                <a:latin typeface="Times New Roman" panose="02020603050405020304" pitchFamily="18" charset="0"/>
                <a:cs typeface="Times New Roman" panose="02020603050405020304" pitchFamily="18" charset="0"/>
              </a:rPr>
              <a:t>frames. Find </a:t>
            </a:r>
            <a:r>
              <a:rPr lang="en-US" sz="2200" dirty="0">
                <a:latin typeface="Times New Roman" panose="02020603050405020304" pitchFamily="18" charset="0"/>
                <a:cs typeface="Times New Roman" panose="02020603050405020304" pitchFamily="18" charset="0"/>
              </a:rPr>
              <a:t>number of page faults</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endParaRPr lang="en-US" dirty="0" smtClean="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p:txBody>
      </p:sp>
      <p:pic>
        <p:nvPicPr>
          <p:cNvPr id="1029" name="Picture 5" descr="https://media.geeksforgeeks.org/wp-content/uploads/20190412160604/fifo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9460" y="3048000"/>
            <a:ext cx="6745357" cy="28889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4455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31234" y="622852"/>
            <a:ext cx="9409043" cy="5526157"/>
          </a:xfrm>
        </p:spPr>
        <p:txBody>
          <a:bodyPr/>
          <a:lstStyle/>
          <a:p>
            <a:pPr marL="0" indent="0">
              <a:buNone/>
            </a:pPr>
            <a:r>
              <a:rPr lang="en-US" sz="2200" dirty="0" smtClean="0">
                <a:latin typeface="Times New Roman" panose="02020603050405020304" pitchFamily="18" charset="0"/>
                <a:cs typeface="Times New Roman" panose="02020603050405020304" pitchFamily="18" charset="0"/>
              </a:rPr>
              <a:t>     Total Hit Pages = 1</a:t>
            </a:r>
          </a:p>
          <a:p>
            <a:pPr>
              <a:buFont typeface="Wingdings" panose="05000000000000000000" pitchFamily="2" charset="2"/>
              <a:buChar char="Ø"/>
            </a:pPr>
            <a:r>
              <a:rPr lang="en-US" sz="2200" b="1" dirty="0" smtClean="0">
                <a:latin typeface="Times New Roman" panose="02020603050405020304" pitchFamily="18" charset="0"/>
                <a:cs typeface="Times New Roman" panose="02020603050405020304" pitchFamily="18" charset="0"/>
              </a:rPr>
              <a:t>Hit Ratio </a:t>
            </a:r>
            <a:r>
              <a:rPr lang="en-US" sz="2200" dirty="0" smtClean="0">
                <a:latin typeface="Times New Roman" panose="02020603050405020304" pitchFamily="18" charset="0"/>
                <a:cs typeface="Times New Roman" panose="02020603050405020304" pitchFamily="18" charset="0"/>
              </a:rPr>
              <a:t>= No of Hit / Total no of References* 100</a:t>
            </a:r>
          </a:p>
          <a:p>
            <a:pPr marL="0" indent="0">
              <a:buNone/>
            </a:pPr>
            <a:r>
              <a:rPr lang="en-US" sz="2200" dirty="0" smtClean="0">
                <a:latin typeface="Times New Roman" panose="02020603050405020304" pitchFamily="18" charset="0"/>
                <a:cs typeface="Times New Roman" panose="02020603050405020304" pitchFamily="18" charset="0"/>
              </a:rPr>
              <a:t>                = 1/ 7 * 100 = 14.2857</a:t>
            </a:r>
          </a:p>
          <a:p>
            <a:pPr>
              <a:buFont typeface="Wingdings" panose="05000000000000000000" pitchFamily="2" charset="2"/>
              <a:buChar char="Ø"/>
            </a:pPr>
            <a:r>
              <a:rPr lang="en-US" sz="2200" b="1" dirty="0" smtClean="0">
                <a:latin typeface="Times New Roman" panose="02020603050405020304" pitchFamily="18" charset="0"/>
                <a:cs typeface="Times New Roman" panose="02020603050405020304" pitchFamily="18" charset="0"/>
              </a:rPr>
              <a:t>Page Fault Ratio </a:t>
            </a:r>
            <a:r>
              <a:rPr lang="en-US" sz="2200" dirty="0" smtClean="0">
                <a:latin typeface="Times New Roman" panose="02020603050405020304" pitchFamily="18" charset="0"/>
                <a:cs typeface="Times New Roman" panose="02020603050405020304" pitchFamily="18" charset="0"/>
              </a:rPr>
              <a:t>= No of Page Fault / Total no of References * 100</a:t>
            </a:r>
          </a:p>
          <a:p>
            <a:pPr marL="0" indent="0">
              <a:buNone/>
            </a:pPr>
            <a:r>
              <a:rPr lang="en-US" sz="2200" dirty="0" smtClean="0">
                <a:latin typeface="Times New Roman" panose="02020603050405020304" pitchFamily="18" charset="0"/>
                <a:cs typeface="Times New Roman" panose="02020603050405020304" pitchFamily="18" charset="0"/>
              </a:rPr>
              <a:t>                 = 6/7*100 = 85.7142</a:t>
            </a:r>
          </a:p>
          <a:p>
            <a:pPr marL="0" indent="0">
              <a:buNone/>
            </a:pPr>
            <a:r>
              <a:rPr lang="en-US" sz="2200" b="1" dirty="0" smtClean="0">
                <a:latin typeface="Times New Roman" panose="02020603050405020304" pitchFamily="18" charset="0"/>
                <a:cs typeface="Times New Roman" panose="02020603050405020304" pitchFamily="18" charset="0"/>
              </a:rPr>
              <a:t>Example 2: </a:t>
            </a:r>
            <a:r>
              <a:rPr lang="en-US" sz="2200" dirty="0" smtClean="0">
                <a:latin typeface="Times New Roman" panose="02020603050405020304" pitchFamily="18" charset="0"/>
                <a:cs typeface="Times New Roman" panose="02020603050405020304" pitchFamily="18" charset="0"/>
              </a:rPr>
              <a:t>Consider </a:t>
            </a:r>
            <a:r>
              <a:rPr lang="en-US" sz="2200" dirty="0">
                <a:latin typeface="Times New Roman" panose="02020603050405020304" pitchFamily="18" charset="0"/>
                <a:cs typeface="Times New Roman" panose="02020603050405020304" pitchFamily="18" charset="0"/>
              </a:rPr>
              <a:t>the page reference string of size 12: 1, 2, 3, 4, 5, 1, 3, 1, 6, 3, 2, 3 with frame size 4(i.e. maximum 4 pages in a frame</a:t>
            </a:r>
            <a:r>
              <a:rPr lang="en-US" sz="2200" dirty="0" smtClean="0">
                <a:latin typeface="Times New Roman" panose="02020603050405020304" pitchFamily="18" charset="0"/>
                <a:cs typeface="Times New Roman" panose="02020603050405020304" pitchFamily="18" charset="0"/>
              </a:rPr>
              <a:t>)</a:t>
            </a:r>
          </a:p>
          <a:p>
            <a:pPr marL="0" indent="0">
              <a:buNone/>
            </a:pPr>
            <a:r>
              <a:rPr lang="en-US" sz="2200" b="1" dirty="0" smtClean="0">
                <a:latin typeface="Times New Roman" panose="02020603050405020304" pitchFamily="18" charset="0"/>
                <a:cs typeface="Times New Roman" panose="02020603050405020304" pitchFamily="18" charset="0"/>
              </a:rPr>
              <a:t>Example 3: </a:t>
            </a:r>
            <a:r>
              <a:rPr lang="en-US" sz="2200" dirty="0">
                <a:latin typeface="Times New Roman" panose="02020603050405020304" pitchFamily="18" charset="0"/>
                <a:cs typeface="Times New Roman" panose="02020603050405020304" pitchFamily="18" charset="0"/>
              </a:rPr>
              <a:t>Consider the page reference string of size </a:t>
            </a:r>
            <a:r>
              <a:rPr lang="en-US" sz="2200" dirty="0" smtClean="0">
                <a:latin typeface="Times New Roman" panose="02020603050405020304" pitchFamily="18" charset="0"/>
                <a:cs typeface="Times New Roman" panose="02020603050405020304" pitchFamily="18" charset="0"/>
              </a:rPr>
              <a:t>15: 7, 0, 1, 2, 0, 3, 0, 4, 2, 3, 0, 3, 1, 2, 0 </a:t>
            </a:r>
            <a:r>
              <a:rPr lang="en-US" sz="2200" dirty="0">
                <a:latin typeface="Times New Roman" panose="02020603050405020304" pitchFamily="18" charset="0"/>
                <a:cs typeface="Times New Roman" panose="02020603050405020304" pitchFamily="18" charset="0"/>
              </a:rPr>
              <a:t>with frame size </a:t>
            </a:r>
            <a:r>
              <a:rPr lang="en-US" sz="2200" dirty="0" smtClean="0">
                <a:latin typeface="Times New Roman" panose="02020603050405020304" pitchFamily="18" charset="0"/>
                <a:cs typeface="Times New Roman" panose="02020603050405020304" pitchFamily="18" charset="0"/>
              </a:rPr>
              <a:t>3(i.e</a:t>
            </a:r>
            <a:r>
              <a:rPr lang="en-US" sz="2200" dirty="0">
                <a:latin typeface="Times New Roman" panose="02020603050405020304" pitchFamily="18" charset="0"/>
                <a:cs typeface="Times New Roman" panose="02020603050405020304" pitchFamily="18" charset="0"/>
              </a:rPr>
              <a:t>. maximum </a:t>
            </a:r>
            <a:r>
              <a:rPr lang="en-US" sz="2200" dirty="0" smtClean="0">
                <a:latin typeface="Times New Roman" panose="02020603050405020304" pitchFamily="18" charset="0"/>
                <a:cs typeface="Times New Roman" panose="02020603050405020304" pitchFamily="18" charset="0"/>
              </a:rPr>
              <a:t>3 </a:t>
            </a:r>
            <a:r>
              <a:rPr lang="en-US" sz="2200" dirty="0">
                <a:latin typeface="Times New Roman" panose="02020603050405020304" pitchFamily="18" charset="0"/>
                <a:cs typeface="Times New Roman" panose="02020603050405020304" pitchFamily="18" charset="0"/>
              </a:rPr>
              <a:t>pages in a frame</a:t>
            </a:r>
            <a:r>
              <a:rPr lang="en-US" sz="2200" dirty="0" smtClean="0">
                <a:latin typeface="Times New Roman" panose="02020603050405020304" pitchFamily="18" charset="0"/>
                <a:cs typeface="Times New Roman" panose="02020603050405020304" pitchFamily="18" charset="0"/>
              </a:rPr>
              <a:t>)</a:t>
            </a:r>
          </a:p>
          <a:p>
            <a:pPr marL="0" indent="0">
              <a:buNone/>
            </a:pPr>
            <a:endParaRPr lang="en-US" dirty="0"/>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12908038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973" y="291547"/>
            <a:ext cx="10323444" cy="6480313"/>
          </a:xfrm>
        </p:spPr>
        <p:txBody>
          <a:bodyPr/>
          <a:lstStyle/>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Least Recently Used (LRU</a:t>
            </a:r>
            <a:r>
              <a:rPr lang="en-US" sz="2400" b="1" dirty="0" smtClean="0">
                <a:latin typeface="Times New Roman" panose="02020603050405020304" pitchFamily="18" charset="0"/>
                <a:cs typeface="Times New Roman" panose="02020603050405020304" pitchFamily="18" charset="0"/>
              </a:rPr>
              <a:t>) Algorithm</a:t>
            </a:r>
          </a:p>
          <a:p>
            <a:pPr algn="just">
              <a:buFont typeface="Wingdings" panose="05000000000000000000" pitchFamily="2" charset="2"/>
              <a:buChar char="Ø"/>
            </a:pPr>
            <a:r>
              <a:rPr lang="en-US" sz="2200" dirty="0" smtClean="0">
                <a:latin typeface="Times New Roman" panose="02020603050405020304" pitchFamily="18" charset="0"/>
                <a:cs typeface="Times New Roman" panose="02020603050405020304" pitchFamily="18" charset="0"/>
              </a:rPr>
              <a:t>Page </a:t>
            </a:r>
            <a:r>
              <a:rPr lang="en-US" sz="2200" dirty="0">
                <a:latin typeface="Times New Roman" panose="02020603050405020304" pitchFamily="18" charset="0"/>
                <a:cs typeface="Times New Roman" panose="02020603050405020304" pitchFamily="18" charset="0"/>
              </a:rPr>
              <a:t>which has not been used for the longest time in main memory is the one which will be selected for replacement</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 this algorithm page will be replaced which is least recently used</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endParaRPr lang="en-US" sz="3200" dirty="0">
              <a:latin typeface="Times New Roman" panose="02020603050405020304" pitchFamily="18" charset="0"/>
              <a:cs typeface="Times New Roman" panose="02020603050405020304" pitchFamily="18" charset="0"/>
            </a:endParaRPr>
          </a:p>
          <a:p>
            <a:endParaRPr lang="en-US" dirty="0" smtClean="0"/>
          </a:p>
          <a:p>
            <a:endParaRPr lang="en-US" dirty="0"/>
          </a:p>
          <a:p>
            <a:endParaRPr lang="en-US" dirty="0"/>
          </a:p>
        </p:txBody>
      </p:sp>
      <p:sp>
        <p:nvSpPr>
          <p:cNvPr id="2" name="AutoShape 2" descr="https://media.geeksforgeeks.org/wp-content/uploads/20190412160500/optimal.pn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4" descr="https://media.geeksforgeeks.org/wp-content/uploads/20190412160500/optimal.pn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0800000">
            <a:off x="1484239" y="1906295"/>
            <a:ext cx="10058403" cy="4772799"/>
          </a:xfrm>
          <a:prstGeom prst="rect">
            <a:avLst/>
          </a:prstGeom>
        </p:spPr>
      </p:pic>
    </p:spTree>
    <p:extLst>
      <p:ext uri="{BB962C8B-B14F-4D97-AF65-F5344CB8AC3E}">
        <p14:creationId xmlns:p14="http://schemas.microsoft.com/office/powerpoint/2010/main" val="18590637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37252" y="503583"/>
            <a:ext cx="9515060" cy="5698434"/>
          </a:xfrm>
        </p:spPr>
        <p:txBody>
          <a:bodyPr/>
          <a:lstStyle/>
          <a:p>
            <a:pPr marL="0" indent="0" algn="just">
              <a:buNone/>
            </a:pPr>
            <a:r>
              <a:rPr lang="en-US" sz="2200" b="1" dirty="0" smtClean="0">
                <a:latin typeface="Times New Roman" panose="02020603050405020304" pitchFamily="18" charset="0"/>
                <a:cs typeface="Times New Roman" panose="02020603050405020304" pitchFamily="18" charset="0"/>
              </a:rPr>
              <a:t>Example 2: </a:t>
            </a:r>
            <a:r>
              <a:rPr lang="en-US" sz="2200" dirty="0" smtClean="0">
                <a:latin typeface="Times New Roman" panose="02020603050405020304" pitchFamily="18" charset="0"/>
                <a:cs typeface="Times New Roman" panose="02020603050405020304" pitchFamily="18" charset="0"/>
              </a:rPr>
              <a:t>Consider </a:t>
            </a:r>
            <a:r>
              <a:rPr lang="en-US" sz="2200" dirty="0">
                <a:latin typeface="Times New Roman" panose="02020603050405020304" pitchFamily="18" charset="0"/>
                <a:cs typeface="Times New Roman" panose="02020603050405020304" pitchFamily="18" charset="0"/>
              </a:rPr>
              <a:t>the page reference string of size 12: 1, 2, 3, 4, 5, 1, 3, 1, 6, 3, 2, 3 with frame size 4(i.e. maximum 4 pages in a frame)</a:t>
            </a:r>
          </a:p>
          <a:p>
            <a:pPr marL="0" indent="0" algn="just">
              <a:buNone/>
            </a:pPr>
            <a:r>
              <a:rPr lang="en-US" sz="2200" b="1" dirty="0">
                <a:latin typeface="Times New Roman" panose="02020603050405020304" pitchFamily="18" charset="0"/>
                <a:cs typeface="Times New Roman" panose="02020603050405020304" pitchFamily="18" charset="0"/>
              </a:rPr>
              <a:t>Example 3: </a:t>
            </a:r>
            <a:r>
              <a:rPr lang="en-US" sz="2200" dirty="0">
                <a:latin typeface="Times New Roman" panose="02020603050405020304" pitchFamily="18" charset="0"/>
                <a:cs typeface="Times New Roman" panose="02020603050405020304" pitchFamily="18" charset="0"/>
              </a:rPr>
              <a:t>Consider the page reference string of size 15: </a:t>
            </a:r>
            <a:r>
              <a:rPr lang="en-US" sz="2200" dirty="0" smtClean="0">
                <a:latin typeface="Times New Roman" panose="02020603050405020304" pitchFamily="18" charset="0"/>
                <a:cs typeface="Times New Roman" panose="02020603050405020304" pitchFamily="18" charset="0"/>
              </a:rPr>
              <a:t>7, 0, 1, 2, 0, 3, 0, 4, 2, 3, 0, 3, 1, 2, </a:t>
            </a:r>
            <a:r>
              <a:rPr lang="en-US" sz="2200" dirty="0">
                <a:latin typeface="Times New Roman" panose="02020603050405020304" pitchFamily="18" charset="0"/>
                <a:cs typeface="Times New Roman" panose="02020603050405020304" pitchFamily="18" charset="0"/>
              </a:rPr>
              <a:t>0 with frame size 3(i.e. maximum 3 pages in a frame</a:t>
            </a:r>
            <a:r>
              <a:rPr lang="en-US" sz="2200" dirty="0" smtClean="0">
                <a:latin typeface="Times New Roman" panose="02020603050405020304" pitchFamily="18" charset="0"/>
                <a:cs typeface="Times New Roman" panose="02020603050405020304" pitchFamily="18" charset="0"/>
              </a:rPr>
              <a:t>)</a:t>
            </a:r>
          </a:p>
          <a:p>
            <a:pPr marL="0" indent="0" algn="just">
              <a:buNone/>
            </a:pP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Optimal Page </a:t>
            </a:r>
            <a:r>
              <a:rPr lang="en-US" sz="2400" b="1" dirty="0" smtClean="0">
                <a:latin typeface="Times New Roman" panose="02020603050405020304" pitchFamily="18" charset="0"/>
                <a:cs typeface="Times New Roman" panose="02020603050405020304" pitchFamily="18" charset="0"/>
              </a:rPr>
              <a:t>algorithm</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An optimal page-replacement algorithm has the lowest page-fault rate of all algorithms. An optimal page-replacement algorithm exists, and has been called OPT or MIN.</a:t>
            </a:r>
          </a:p>
          <a:p>
            <a:pPr algn="just">
              <a:buFont typeface="Wingdings" panose="05000000000000000000" pitchFamily="2" charset="2"/>
              <a:buChar char="v"/>
            </a:pPr>
            <a:r>
              <a:rPr lang="en-US" sz="2200" dirty="0" smtClean="0">
                <a:latin typeface="Times New Roman" panose="02020603050405020304" pitchFamily="18" charset="0"/>
                <a:cs typeface="Times New Roman" panose="02020603050405020304" pitchFamily="18" charset="0"/>
              </a:rPr>
              <a:t>Replace the page that will not be used for the longest period of time . </a:t>
            </a:r>
          </a:p>
          <a:p>
            <a:pPr marL="0" indent="0" algn="just">
              <a:buNone/>
            </a:pPr>
            <a:r>
              <a:rPr lang="en-US" sz="2200" b="1" dirty="0">
                <a:latin typeface="Times New Roman" panose="02020603050405020304" pitchFamily="18" charset="0"/>
                <a:cs typeface="Times New Roman" panose="02020603050405020304" pitchFamily="18" charset="0"/>
              </a:rPr>
              <a:t>Example </a:t>
            </a:r>
            <a:r>
              <a:rPr lang="en-US" sz="2200" b="1" dirty="0" smtClean="0">
                <a:latin typeface="Times New Roman" panose="02020603050405020304" pitchFamily="18" charset="0"/>
                <a:cs typeface="Times New Roman" panose="02020603050405020304" pitchFamily="18" charset="0"/>
              </a:rPr>
              <a:t>1: </a:t>
            </a:r>
            <a:r>
              <a:rPr lang="en-US" sz="2200" dirty="0">
                <a:latin typeface="Times New Roman" panose="02020603050405020304" pitchFamily="18" charset="0"/>
                <a:cs typeface="Times New Roman" panose="02020603050405020304" pitchFamily="18" charset="0"/>
              </a:rPr>
              <a:t>Consider the page reference string of size 12: 1, 2, 3, 4, 5, 1, 3, 1, 6, 3, 2, 3 with frame size 4(i.e. maximum 4 pages in a frame)</a:t>
            </a:r>
          </a:p>
          <a:p>
            <a:pPr marL="0" indent="0" algn="just">
              <a:buNone/>
            </a:pPr>
            <a:r>
              <a:rPr lang="en-US" sz="2200" b="1" dirty="0">
                <a:latin typeface="Times New Roman" panose="02020603050405020304" pitchFamily="18" charset="0"/>
                <a:cs typeface="Times New Roman" panose="02020603050405020304" pitchFamily="18" charset="0"/>
              </a:rPr>
              <a:t>Example </a:t>
            </a:r>
            <a:r>
              <a:rPr lang="en-US" sz="2200" b="1" dirty="0" smtClean="0">
                <a:latin typeface="Times New Roman" panose="02020603050405020304" pitchFamily="18" charset="0"/>
                <a:cs typeface="Times New Roman" panose="02020603050405020304" pitchFamily="18" charset="0"/>
              </a:rPr>
              <a:t>2: </a:t>
            </a:r>
            <a:r>
              <a:rPr lang="en-US" sz="2200" dirty="0">
                <a:latin typeface="Times New Roman" panose="02020603050405020304" pitchFamily="18" charset="0"/>
                <a:cs typeface="Times New Roman" panose="02020603050405020304" pitchFamily="18" charset="0"/>
              </a:rPr>
              <a:t>Consider the page reference string of size </a:t>
            </a:r>
            <a:r>
              <a:rPr lang="en-US" sz="2200" dirty="0" smtClean="0">
                <a:latin typeface="Times New Roman" panose="02020603050405020304" pitchFamily="18" charset="0"/>
                <a:cs typeface="Times New Roman" panose="02020603050405020304" pitchFamily="18" charset="0"/>
              </a:rPr>
              <a:t>18: 7, 0, 1, 2, 0, 3, 0, 4, 2, 3, 0, 3, 2, 1, 2, 0, 1, 7 </a:t>
            </a:r>
            <a:r>
              <a:rPr lang="en-US" sz="2200" dirty="0">
                <a:latin typeface="Times New Roman" panose="02020603050405020304" pitchFamily="18" charset="0"/>
                <a:cs typeface="Times New Roman" panose="02020603050405020304" pitchFamily="18" charset="0"/>
              </a:rPr>
              <a:t>with frame size 3(i.e. maximum 3 pages in a frame)</a:t>
            </a:r>
          </a:p>
          <a:p>
            <a:pPr algn="just">
              <a:buFont typeface="Wingdings" panose="05000000000000000000" pitchFamily="2" charset="2"/>
              <a:buChar char="v"/>
            </a:pPr>
            <a:endParaRPr 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9055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7264" y="438339"/>
            <a:ext cx="7144614" cy="685800"/>
          </a:xfrm>
        </p:spPr>
        <p:txBody>
          <a:bodyPr/>
          <a:lstStyle/>
          <a:p>
            <a:pPr marL="342900" indent="-342900" algn="just">
              <a:buFont typeface="Wingdings" panose="05000000000000000000" pitchFamily="2" charset="2"/>
              <a:buChar char="Ø"/>
            </a:pPr>
            <a:r>
              <a:rPr lang="en-US" sz="2400" dirty="0" smtClean="0">
                <a:solidFill>
                  <a:schemeClr val="tx1"/>
                </a:solidFill>
                <a:latin typeface="Times New Roman" panose="02020603050405020304" pitchFamily="18" charset="0"/>
                <a:cs typeface="Times New Roman" panose="02020603050405020304" pitchFamily="18" charset="0"/>
              </a:rPr>
              <a:t>Advantages</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38471" y="993913"/>
            <a:ext cx="8560904" cy="5035826"/>
          </a:xfrm>
        </p:spPr>
        <p:txBody>
          <a:bodyPr/>
          <a:lstStyle/>
          <a:p>
            <a:pPr marL="457200" indent="-457200">
              <a:buFont typeface="+mj-lt"/>
              <a:buAutoNum type="arabicPeriod"/>
            </a:pPr>
            <a:r>
              <a:rPr lang="en-US" sz="2200" dirty="0" smtClean="0">
                <a:latin typeface="Times New Roman" panose="02020603050405020304" pitchFamily="18" charset="0"/>
                <a:cs typeface="Times New Roman" panose="02020603050405020304" pitchFamily="18" charset="0"/>
              </a:rPr>
              <a:t>OS provides a GUI interface for the users in the form of menu, icons and buttons.</a:t>
            </a:r>
          </a:p>
          <a:p>
            <a:pPr marL="457200" indent="-457200">
              <a:buFont typeface="+mj-lt"/>
              <a:buAutoNum type="arabicPeriod"/>
            </a:pPr>
            <a:r>
              <a:rPr lang="en-US" sz="2200" dirty="0" smtClean="0">
                <a:latin typeface="Times New Roman" panose="02020603050405020304" pitchFamily="18" charset="0"/>
                <a:cs typeface="Times New Roman" panose="02020603050405020304" pitchFamily="18" charset="0"/>
              </a:rPr>
              <a:t>OS also allow us to sharing the resources with other users.</a:t>
            </a:r>
          </a:p>
          <a:p>
            <a:pPr marL="457200" indent="-457200">
              <a:buFont typeface="+mj-lt"/>
              <a:buAutoNum type="arabicPeriod"/>
            </a:pPr>
            <a:r>
              <a:rPr lang="en-US" sz="2200" dirty="0" smtClean="0">
                <a:latin typeface="Times New Roman" panose="02020603050405020304" pitchFamily="18" charset="0"/>
                <a:cs typeface="Times New Roman" panose="02020603050405020304" pitchFamily="18" charset="0"/>
              </a:rPr>
              <a:t>It helps users to understand the function of a computer.</a:t>
            </a:r>
          </a:p>
          <a:p>
            <a:pPr marL="457200" indent="-457200">
              <a:buFont typeface="+mj-lt"/>
              <a:buAutoNum type="arabicPeriod"/>
            </a:pPr>
            <a:r>
              <a:rPr lang="en-US" sz="2200" dirty="0" smtClean="0">
                <a:latin typeface="Times New Roman" panose="02020603050405020304" pitchFamily="18" charset="0"/>
                <a:cs typeface="Times New Roman" panose="02020603050405020304" pitchFamily="18" charset="0"/>
              </a:rPr>
              <a:t>It is very easy to use.</a:t>
            </a:r>
          </a:p>
          <a:p>
            <a:pPr marL="457200" indent="-457200">
              <a:buFont typeface="+mj-lt"/>
              <a:buAutoNum type="arabicPeriod"/>
            </a:pPr>
            <a:r>
              <a:rPr lang="en-US" sz="2200" dirty="0" smtClean="0">
                <a:latin typeface="Times New Roman" panose="02020603050405020304" pitchFamily="18" charset="0"/>
                <a:cs typeface="Times New Roman" panose="02020603050405020304" pitchFamily="18" charset="0"/>
              </a:rPr>
              <a:t>It can be easily updated.</a:t>
            </a:r>
          </a:p>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Disadvantages </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If  the OS is corrupted than it will affect entire system and computer system will not work.</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Only same task run at a time.</a:t>
            </a:r>
          </a:p>
          <a:p>
            <a:endParaRPr lang="en-US" dirty="0"/>
          </a:p>
        </p:txBody>
      </p:sp>
    </p:spTree>
    <p:extLst>
      <p:ext uri="{BB962C8B-B14F-4D97-AF65-F5344CB8AC3E}">
        <p14:creationId xmlns:p14="http://schemas.microsoft.com/office/powerpoint/2010/main" val="31859041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64974" y="437322"/>
            <a:ext cx="9819861" cy="6215891"/>
          </a:xfrm>
        </p:spPr>
      </p:pic>
    </p:spTree>
    <p:extLst>
      <p:ext uri="{BB962C8B-B14F-4D97-AF65-F5344CB8AC3E}">
        <p14:creationId xmlns:p14="http://schemas.microsoft.com/office/powerpoint/2010/main" val="23830408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2550" y="584112"/>
            <a:ext cx="4891745" cy="502565"/>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Segmentation</a:t>
            </a:r>
            <a:br>
              <a:rPr lang="en-US" dirty="0" smtClean="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590261" y="1404731"/>
            <a:ext cx="9011478" cy="4757530"/>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Segmentation is a technique to break memory into logical pieces where each piece represents a group of related information. For example, data segments or code segment for each process, data segment for operating system and so on. Segmentation can be implemented using or without using paging</a:t>
            </a:r>
            <a:r>
              <a:rPr lang="en-US" sz="22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Address generated by CPU is divided into tow parts-</a:t>
            </a:r>
          </a:p>
          <a:p>
            <a:pPr marL="457200" indent="-457200" algn="just">
              <a:buFont typeface="+mj-lt"/>
              <a:buAutoNum type="arabicPeriod"/>
            </a:pPr>
            <a:r>
              <a:rPr lang="en-US" sz="2400" b="1" dirty="0">
                <a:latin typeface="Times New Roman" panose="02020603050405020304" pitchFamily="18" charset="0"/>
                <a:cs typeface="Times New Roman" panose="02020603050405020304" pitchFamily="18" charset="0"/>
              </a:rPr>
              <a:t>Segment number (s) - </a:t>
            </a:r>
            <a:r>
              <a:rPr lang="en-US" sz="2200" dirty="0">
                <a:latin typeface="Times New Roman" panose="02020603050405020304" pitchFamily="18" charset="0"/>
                <a:cs typeface="Times New Roman" panose="02020603050405020304" pitchFamily="18" charset="0"/>
              </a:rPr>
              <a:t>Segment number is used as an index into a segment table which contains base address of each segment in physical memory and a limit of segment.</a:t>
            </a:r>
          </a:p>
          <a:p>
            <a:pPr marL="457200" indent="-457200" algn="just">
              <a:buFont typeface="+mj-lt"/>
              <a:buAutoNum type="arabicPeriod"/>
            </a:pPr>
            <a:r>
              <a:rPr lang="en-US" sz="2400" b="1" dirty="0">
                <a:latin typeface="Times New Roman" panose="02020603050405020304" pitchFamily="18" charset="0"/>
                <a:cs typeface="Times New Roman" panose="02020603050405020304" pitchFamily="18" charset="0"/>
              </a:rPr>
              <a:t>Segment offset (o) - </a:t>
            </a:r>
            <a:r>
              <a:rPr lang="en-US" sz="2200" dirty="0">
                <a:latin typeface="Times New Roman" panose="02020603050405020304" pitchFamily="18" charset="0"/>
                <a:cs typeface="Times New Roman" panose="02020603050405020304" pitchFamily="18" charset="0"/>
              </a:rPr>
              <a:t>Segment offset is first checked against limit and then is combined with base address to define the physical memory address.</a:t>
            </a:r>
          </a:p>
          <a:p>
            <a:pPr algn="just">
              <a:buFont typeface="Wingdings" panose="05000000000000000000" pitchFamily="2" charset="2"/>
              <a:buChar char="v"/>
            </a:pPr>
            <a:endParaRPr lang="en-US" sz="2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222394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86678" y="463826"/>
            <a:ext cx="9939130" cy="5658677"/>
          </a:xfrm>
        </p:spPr>
        <p:txBody>
          <a:bodyPr/>
          <a:lstStyle/>
          <a:p>
            <a:pPr marL="0" indent="0">
              <a:buNone/>
            </a:pPr>
            <a:endParaRPr lang="en-US" dirty="0"/>
          </a:p>
          <a:p>
            <a:endParaRPr lang="en-US" dirty="0"/>
          </a:p>
          <a:p>
            <a:endParaRPr 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4730" y="490330"/>
            <a:ext cx="9462053" cy="5844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699891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4742" y="332322"/>
            <a:ext cx="10464800" cy="436304"/>
          </a:xfrm>
        </p:spPr>
        <p:txBody>
          <a:bodyPr/>
          <a:lstStyle/>
          <a:p>
            <a:pPr algn="just"/>
            <a:r>
              <a:rPr lang="en-US" dirty="0" smtClean="0">
                <a:solidFill>
                  <a:schemeClr val="tx1"/>
                </a:solidFill>
                <a:latin typeface="Times New Roman" panose="02020603050405020304" pitchFamily="18" charset="0"/>
                <a:cs typeface="Times New Roman" panose="02020603050405020304" pitchFamily="18" charset="0"/>
              </a:rPr>
              <a:t>Segmentation and Demand Paging</a:t>
            </a:r>
            <a:endParaRPr lang="en-US" dirty="0">
              <a:solidFill>
                <a:schemeClr val="tx1"/>
              </a:solidFill>
              <a:latin typeface="Times New Roman" panose="02020603050405020304" pitchFamily="18" charset="0"/>
              <a:cs typeface="Times New Roman" panose="02020603050405020304" pitchFamily="18" charset="0"/>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543040328"/>
              </p:ext>
            </p:extLst>
          </p:nvPr>
        </p:nvGraphicFramePr>
        <p:xfrm>
          <a:off x="1428076" y="881319"/>
          <a:ext cx="9584480" cy="5797775"/>
        </p:xfrm>
        <a:graphic>
          <a:graphicData uri="http://schemas.openxmlformats.org/drawingml/2006/table">
            <a:tbl>
              <a:tblPr/>
              <a:tblGrid>
                <a:gridCol w="1010324"/>
                <a:gridCol w="3776869"/>
                <a:gridCol w="4797287"/>
              </a:tblGrid>
              <a:tr h="480019">
                <a:tc>
                  <a:txBody>
                    <a:bodyPr/>
                    <a:lstStyle/>
                    <a:p>
                      <a:pPr algn="l" fontAlgn="base"/>
                      <a:r>
                        <a:rPr lang="en-US" sz="2000" b="1" dirty="0">
                          <a:effectLst/>
                          <a:latin typeface="Times New Roman" panose="02020603050405020304" pitchFamily="18" charset="0"/>
                          <a:cs typeface="Times New Roman" panose="02020603050405020304" pitchFamily="18" charset="0"/>
                        </a:rPr>
                        <a:t>S.No.</a:t>
                      </a:r>
                    </a:p>
                  </a:txBody>
                  <a:tcPr marL="73526" marR="73526" marT="73526" marB="73526" anchor="ctr">
                    <a:lnL>
                      <a:noFill/>
                    </a:lnL>
                    <a:lnR>
                      <a:noFill/>
                    </a:lnR>
                    <a:lnT>
                      <a:noFill/>
                    </a:lnT>
                    <a:lnB>
                      <a:noFill/>
                    </a:lnB>
                    <a:solidFill>
                      <a:srgbClr val="FFFFFF"/>
                    </a:solidFill>
                  </a:tcPr>
                </a:tc>
                <a:tc>
                  <a:txBody>
                    <a:bodyPr/>
                    <a:lstStyle/>
                    <a:p>
                      <a:pPr algn="l" fontAlgn="base"/>
                      <a:r>
                        <a:rPr lang="en-US" sz="2000" b="1" dirty="0">
                          <a:effectLst/>
                          <a:latin typeface="Times New Roman" panose="02020603050405020304" pitchFamily="18" charset="0"/>
                          <a:cs typeface="Times New Roman" panose="02020603050405020304" pitchFamily="18" charset="0"/>
                        </a:rPr>
                        <a:t>Demand Paging</a:t>
                      </a:r>
                    </a:p>
                  </a:txBody>
                  <a:tcPr marL="73526" marR="73526" marT="73526" marB="73526" anchor="ctr">
                    <a:lnL>
                      <a:noFill/>
                    </a:lnL>
                    <a:lnR>
                      <a:noFill/>
                    </a:lnR>
                    <a:lnT>
                      <a:noFill/>
                    </a:lnT>
                    <a:lnB>
                      <a:noFill/>
                    </a:lnB>
                    <a:solidFill>
                      <a:srgbClr val="FFFFFF"/>
                    </a:solidFill>
                  </a:tcPr>
                </a:tc>
                <a:tc>
                  <a:txBody>
                    <a:bodyPr/>
                    <a:lstStyle/>
                    <a:p>
                      <a:pPr algn="l" fontAlgn="base"/>
                      <a:r>
                        <a:rPr lang="en-US" sz="2000" b="1" dirty="0">
                          <a:effectLst/>
                          <a:latin typeface="Times New Roman" panose="02020603050405020304" pitchFamily="18" charset="0"/>
                          <a:cs typeface="Times New Roman" panose="02020603050405020304" pitchFamily="18" charset="0"/>
                        </a:rPr>
                        <a:t>Segmentation</a:t>
                      </a:r>
                    </a:p>
                  </a:txBody>
                  <a:tcPr marL="73526" marR="73526" marT="73526" marB="73526" anchor="ctr">
                    <a:lnL>
                      <a:noFill/>
                    </a:lnL>
                    <a:lnR>
                      <a:noFill/>
                    </a:lnR>
                    <a:lnT>
                      <a:noFill/>
                    </a:lnT>
                    <a:lnB>
                      <a:noFill/>
                    </a:lnB>
                    <a:solidFill>
                      <a:srgbClr val="FFFFFF"/>
                    </a:solidFill>
                  </a:tcPr>
                </a:tc>
              </a:tr>
              <a:tr h="801546">
                <a:tc>
                  <a:txBody>
                    <a:bodyPr/>
                    <a:lstStyle/>
                    <a:p>
                      <a:pPr algn="l" fontAlgn="base"/>
                      <a:r>
                        <a:rPr lang="en-US" sz="1800" b="0">
                          <a:effectLst/>
                          <a:latin typeface="Times New Roman" panose="02020603050405020304" pitchFamily="18" charset="0"/>
                          <a:cs typeface="Times New Roman" panose="02020603050405020304" pitchFamily="18" charset="0"/>
                        </a:rPr>
                        <a:t>1.</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dirty="0">
                          <a:effectLst/>
                          <a:latin typeface="Times New Roman" panose="02020603050405020304" pitchFamily="18" charset="0"/>
                          <a:cs typeface="Times New Roman" panose="02020603050405020304" pitchFamily="18" charset="0"/>
                        </a:rPr>
                        <a:t>In demand paging, the pages are of equal size.</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dirty="0">
                          <a:effectLst/>
                          <a:latin typeface="Times New Roman" panose="02020603050405020304" pitchFamily="18" charset="0"/>
                          <a:cs typeface="Times New Roman" panose="02020603050405020304" pitchFamily="18" charset="0"/>
                        </a:rPr>
                        <a:t>While in segmentation, segments can be of different size.</a:t>
                      </a:r>
                    </a:p>
                  </a:txBody>
                  <a:tcPr marL="73526" marR="73526" marT="102936" marB="102936" anchor="ctr">
                    <a:lnL>
                      <a:noFill/>
                    </a:lnL>
                    <a:lnR>
                      <a:noFill/>
                    </a:lnR>
                    <a:lnT>
                      <a:noFill/>
                    </a:lnT>
                    <a:lnB>
                      <a:noFill/>
                    </a:lnB>
                    <a:solidFill>
                      <a:srgbClr val="FFFFFF"/>
                    </a:solidFill>
                  </a:tcPr>
                </a:tc>
              </a:tr>
              <a:tr h="903242">
                <a:tc>
                  <a:txBody>
                    <a:bodyPr/>
                    <a:lstStyle/>
                    <a:p>
                      <a:pPr algn="l" fontAlgn="base"/>
                      <a:r>
                        <a:rPr lang="en-US" sz="1800" b="0">
                          <a:effectLst/>
                          <a:latin typeface="Times New Roman" panose="02020603050405020304" pitchFamily="18" charset="0"/>
                          <a:cs typeface="Times New Roman" panose="02020603050405020304" pitchFamily="18" charset="0"/>
                        </a:rPr>
                        <a:t>2.</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dirty="0">
                          <a:effectLst/>
                          <a:latin typeface="Times New Roman" panose="02020603050405020304" pitchFamily="18" charset="0"/>
                          <a:cs typeface="Times New Roman" panose="02020603050405020304" pitchFamily="18" charset="0"/>
                        </a:rPr>
                        <a:t>Page size is fixed in the demand paging.</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dirty="0">
                          <a:effectLst/>
                          <a:latin typeface="Times New Roman" panose="02020603050405020304" pitchFamily="18" charset="0"/>
                          <a:cs typeface="Times New Roman" panose="02020603050405020304" pitchFamily="18" charset="0"/>
                        </a:rPr>
                        <a:t>Segment size may vary in segmentation as it grants dynamic increase of segments.</a:t>
                      </a:r>
                    </a:p>
                  </a:txBody>
                  <a:tcPr marL="73526" marR="73526" marT="102936" marB="102936" anchor="ctr">
                    <a:lnL>
                      <a:noFill/>
                    </a:lnL>
                    <a:lnR>
                      <a:noFill/>
                    </a:lnR>
                    <a:lnT>
                      <a:noFill/>
                    </a:lnT>
                    <a:lnB>
                      <a:noFill/>
                    </a:lnB>
                    <a:solidFill>
                      <a:srgbClr val="FFFFFF"/>
                    </a:solidFill>
                  </a:tcPr>
                </a:tc>
              </a:tr>
              <a:tr h="568708">
                <a:tc>
                  <a:txBody>
                    <a:bodyPr/>
                    <a:lstStyle/>
                    <a:p>
                      <a:pPr algn="l" fontAlgn="base"/>
                      <a:r>
                        <a:rPr lang="en-US" sz="1800" b="0">
                          <a:effectLst/>
                          <a:latin typeface="Times New Roman" panose="02020603050405020304" pitchFamily="18" charset="0"/>
                          <a:cs typeface="Times New Roman" panose="02020603050405020304" pitchFamily="18" charset="0"/>
                        </a:rPr>
                        <a:t>3.</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a:effectLst/>
                          <a:latin typeface="Times New Roman" panose="02020603050405020304" pitchFamily="18" charset="0"/>
                          <a:cs typeface="Times New Roman" panose="02020603050405020304" pitchFamily="18" charset="0"/>
                        </a:rPr>
                        <a:t>It does not allows sharing of the pages.</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a:effectLst/>
                          <a:latin typeface="Times New Roman" panose="02020603050405020304" pitchFamily="18" charset="0"/>
                          <a:cs typeface="Times New Roman" panose="02020603050405020304" pitchFamily="18" charset="0"/>
                        </a:rPr>
                        <a:t>While segments can be shared in segmentation.</a:t>
                      </a:r>
                    </a:p>
                  </a:txBody>
                  <a:tcPr marL="73526" marR="73526" marT="102936" marB="102936" anchor="ctr">
                    <a:lnL>
                      <a:noFill/>
                    </a:lnL>
                    <a:lnR>
                      <a:noFill/>
                    </a:lnR>
                    <a:lnT>
                      <a:noFill/>
                    </a:lnT>
                    <a:lnB>
                      <a:noFill/>
                    </a:lnB>
                    <a:solidFill>
                      <a:srgbClr val="FFFFFF"/>
                    </a:solidFill>
                  </a:tcPr>
                </a:tc>
              </a:tr>
              <a:tr h="903242">
                <a:tc>
                  <a:txBody>
                    <a:bodyPr/>
                    <a:lstStyle/>
                    <a:p>
                      <a:pPr algn="l" fontAlgn="base"/>
                      <a:r>
                        <a:rPr lang="en-US" sz="1800" b="0">
                          <a:effectLst/>
                          <a:latin typeface="Times New Roman" panose="02020603050405020304" pitchFamily="18" charset="0"/>
                          <a:cs typeface="Times New Roman" panose="02020603050405020304" pitchFamily="18" charset="0"/>
                        </a:rPr>
                        <a:t>4.</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a:effectLst/>
                          <a:latin typeface="Times New Roman" panose="02020603050405020304" pitchFamily="18" charset="0"/>
                          <a:cs typeface="Times New Roman" panose="02020603050405020304" pitchFamily="18" charset="0"/>
                        </a:rPr>
                        <a:t>In demand paging, on demand pages are loaded in the memory.</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a:effectLst/>
                          <a:latin typeface="Times New Roman" panose="02020603050405020304" pitchFamily="18" charset="0"/>
                          <a:cs typeface="Times New Roman" panose="02020603050405020304" pitchFamily="18" charset="0"/>
                        </a:rPr>
                        <a:t>In segmentation, during compilation segments are allocated to the program.</a:t>
                      </a:r>
                    </a:p>
                  </a:txBody>
                  <a:tcPr marL="73526" marR="73526" marT="102936" marB="102936" anchor="ctr">
                    <a:lnL>
                      <a:noFill/>
                    </a:lnL>
                    <a:lnR>
                      <a:noFill/>
                    </a:lnR>
                    <a:lnT>
                      <a:noFill/>
                    </a:lnT>
                    <a:lnB>
                      <a:noFill/>
                    </a:lnB>
                    <a:solidFill>
                      <a:srgbClr val="FFFFFF"/>
                    </a:solidFill>
                  </a:tcPr>
                </a:tc>
              </a:tr>
              <a:tr h="1070509">
                <a:tc>
                  <a:txBody>
                    <a:bodyPr/>
                    <a:lstStyle/>
                    <a:p>
                      <a:pPr algn="l" fontAlgn="base"/>
                      <a:r>
                        <a:rPr lang="en-US" sz="1800" b="0">
                          <a:effectLst/>
                          <a:latin typeface="Times New Roman" panose="02020603050405020304" pitchFamily="18" charset="0"/>
                          <a:cs typeface="Times New Roman" panose="02020603050405020304" pitchFamily="18" charset="0"/>
                        </a:rPr>
                        <a:t>5.</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a:effectLst/>
                          <a:latin typeface="Times New Roman" panose="02020603050405020304" pitchFamily="18" charset="0"/>
                          <a:cs typeface="Times New Roman" panose="02020603050405020304" pitchFamily="18" charset="0"/>
                        </a:rPr>
                        <a:t>Page map table in demand paging manages record of pages in memory.</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dirty="0">
                          <a:effectLst/>
                          <a:latin typeface="Times New Roman" panose="02020603050405020304" pitchFamily="18" charset="0"/>
                          <a:cs typeface="Times New Roman" panose="02020603050405020304" pitchFamily="18" charset="0"/>
                        </a:rPr>
                        <a:t>Segment map table in segmentation demonstrates every segment address in the memory.</a:t>
                      </a:r>
                    </a:p>
                  </a:txBody>
                  <a:tcPr marL="73526" marR="73526" marT="102936" marB="102936" anchor="ctr">
                    <a:lnL>
                      <a:noFill/>
                    </a:lnL>
                    <a:lnR>
                      <a:noFill/>
                    </a:lnR>
                    <a:lnT>
                      <a:noFill/>
                    </a:lnT>
                    <a:lnB>
                      <a:noFill/>
                    </a:lnB>
                    <a:solidFill>
                      <a:srgbClr val="FFFFFF"/>
                    </a:solidFill>
                  </a:tcPr>
                </a:tc>
              </a:tr>
              <a:tr h="1070509">
                <a:tc>
                  <a:txBody>
                    <a:bodyPr/>
                    <a:lstStyle/>
                    <a:p>
                      <a:pPr algn="l" fontAlgn="base"/>
                      <a:r>
                        <a:rPr lang="en-US" sz="1800" b="0">
                          <a:effectLst/>
                          <a:latin typeface="Times New Roman" panose="02020603050405020304" pitchFamily="18" charset="0"/>
                          <a:cs typeface="Times New Roman" panose="02020603050405020304" pitchFamily="18" charset="0"/>
                        </a:rPr>
                        <a:t>6.</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dirty="0">
                          <a:effectLst/>
                          <a:latin typeface="Times New Roman" panose="02020603050405020304" pitchFamily="18" charset="0"/>
                          <a:cs typeface="Times New Roman" panose="02020603050405020304" pitchFamily="18" charset="0"/>
                        </a:rPr>
                        <a:t>It provides large virtual memory and have more efficient use of memory.</a:t>
                      </a:r>
                    </a:p>
                  </a:txBody>
                  <a:tcPr marL="73526" marR="73526" marT="102936" marB="102936" anchor="ctr">
                    <a:lnL>
                      <a:noFill/>
                    </a:lnL>
                    <a:lnR>
                      <a:noFill/>
                    </a:lnR>
                    <a:lnT>
                      <a:noFill/>
                    </a:lnT>
                    <a:lnB>
                      <a:noFill/>
                    </a:lnB>
                    <a:solidFill>
                      <a:srgbClr val="FFFFFF"/>
                    </a:solidFill>
                  </a:tcPr>
                </a:tc>
                <a:tc>
                  <a:txBody>
                    <a:bodyPr/>
                    <a:lstStyle/>
                    <a:p>
                      <a:pPr algn="l" fontAlgn="base"/>
                      <a:r>
                        <a:rPr lang="en-US" sz="1800" b="0" dirty="0">
                          <a:effectLst/>
                          <a:latin typeface="Times New Roman" panose="02020603050405020304" pitchFamily="18" charset="0"/>
                          <a:cs typeface="Times New Roman" panose="02020603050405020304" pitchFamily="18" charset="0"/>
                        </a:rPr>
                        <a:t>It provides virtual memory and maximum size of segment is defined by the size of memory.</a:t>
                      </a:r>
                    </a:p>
                  </a:txBody>
                  <a:tcPr marL="73526" marR="73526" marT="102936" marB="102936" anchor="ctr">
                    <a:lnL>
                      <a:noFill/>
                    </a:lnL>
                    <a:lnR>
                      <a:noFill/>
                    </a:lnR>
                    <a:lnT>
                      <a:noFill/>
                    </a:lnT>
                    <a:lnB>
                      <a:noFill/>
                    </a:lnB>
                    <a:solidFill>
                      <a:srgbClr val="FFFFFF"/>
                    </a:solidFill>
                  </a:tcPr>
                </a:tc>
              </a:tr>
            </a:tbl>
          </a:graphicData>
        </a:graphic>
      </p:graphicFrame>
    </p:spTree>
    <p:extLst>
      <p:ext uri="{BB962C8B-B14F-4D97-AF65-F5344CB8AC3E}">
        <p14:creationId xmlns:p14="http://schemas.microsoft.com/office/powerpoint/2010/main" val="42830756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7751" y="372079"/>
            <a:ext cx="6415745" cy="685800"/>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Cache Memory Management</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488177" y="1073426"/>
            <a:ext cx="8769006" cy="4876800"/>
          </a:xfrm>
        </p:spPr>
        <p:txBody>
          <a:bodyPr/>
          <a:lstStyle/>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Cache is a type of memory that is used to increase the speed of data access. Normally, the data required for any process resides in the main memory. However, it is transferred to the cache memory temporarily if it is used frequently </a:t>
            </a:r>
            <a:r>
              <a:rPr lang="en-US" sz="2200" dirty="0" smtClean="0">
                <a:latin typeface="Times New Roman" panose="02020603050405020304" pitchFamily="18" charset="0"/>
                <a:cs typeface="Times New Roman" panose="02020603050405020304" pitchFamily="18" charset="0"/>
              </a:rPr>
              <a:t>enough.</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A diagram to better understand the data transfer in cache management is as follows </a:t>
            </a:r>
            <a:r>
              <a:rPr lang="en-US" sz="2200" dirty="0" smtClean="0">
                <a:latin typeface="Times New Roman" panose="02020603050405020304" pitchFamily="18" charset="0"/>
                <a:cs typeface="Times New Roman" panose="02020603050405020304" pitchFamily="18" charset="0"/>
              </a:rPr>
              <a:t>−</a:t>
            </a:r>
          </a:p>
          <a:p>
            <a:pPr marL="0" indent="0">
              <a:buNone/>
            </a:pPr>
            <a:endParaRPr 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8178" y="3180522"/>
            <a:ext cx="8994292"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85997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52938" y="477079"/>
            <a:ext cx="9077740" cy="5579164"/>
          </a:xfrm>
        </p:spPr>
        <p:txBody>
          <a:bodyPr/>
          <a:lstStyle/>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Cache Performance</a:t>
            </a:r>
          </a:p>
          <a:p>
            <a:pPr marL="0" indent="0" algn="just">
              <a:buNone/>
            </a:pPr>
            <a:r>
              <a:rPr lang="en-US" sz="2200" dirty="0">
                <a:latin typeface="Times New Roman" panose="02020603050405020304" pitchFamily="18" charset="0"/>
                <a:cs typeface="Times New Roman" panose="02020603050405020304" pitchFamily="18" charset="0"/>
              </a:rPr>
              <a:t>The cache performance can be explained using the following steps </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If a process needs some data, it first searches in the cache memory. If the data is available in the cache, this is termed as a cache </a:t>
            </a:r>
            <a:r>
              <a:rPr lang="en-US" sz="2200" dirty="0" smtClean="0">
                <a:latin typeface="Times New Roman" panose="02020603050405020304" pitchFamily="18" charset="0"/>
                <a:cs typeface="Times New Roman" panose="02020603050405020304" pitchFamily="18" charset="0"/>
              </a:rPr>
              <a:t>hit.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If the data is not in the cache then it is termed as a cache miss. Then the data is obtained from the main memory. After that the data is transferred to the cache </a:t>
            </a:r>
            <a:r>
              <a:rPr lang="en-US" sz="2200" dirty="0" smtClean="0">
                <a:latin typeface="Times New Roman" panose="02020603050405020304" pitchFamily="18" charset="0"/>
                <a:cs typeface="Times New Roman" panose="02020603050405020304" pitchFamily="18" charset="0"/>
              </a:rPr>
              <a:t>memory.</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The performance of the cache is measured using the hit ratio. It is the number of cache hits divided by the total cache accesses. The formula for this is</a:t>
            </a:r>
            <a:r>
              <a:rPr lang="en-US" sz="2200" dirty="0" smtClean="0">
                <a:latin typeface="Times New Roman" panose="02020603050405020304" pitchFamily="18" charset="0"/>
                <a:cs typeface="Times New Roman" panose="02020603050405020304" pitchFamily="18" charset="0"/>
              </a:rPr>
              <a:t>:</a:t>
            </a:r>
          </a:p>
          <a:p>
            <a:endParaRPr lang="en-US"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8886" y="4059721"/>
            <a:ext cx="8242853" cy="22880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735811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973" y="1099930"/>
            <a:ext cx="9064488" cy="4625008"/>
          </a:xfrm>
        </p:spPr>
        <p:txBody>
          <a:bodyPr/>
          <a:lstStyle/>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Types of Cache Memory</a:t>
            </a:r>
          </a:p>
          <a:p>
            <a:pPr marL="0" indent="0" algn="just">
              <a:buNone/>
            </a:pPr>
            <a:r>
              <a:rPr lang="en-US" sz="2200" dirty="0">
                <a:latin typeface="Times New Roman" panose="02020603050405020304" pitchFamily="18" charset="0"/>
                <a:cs typeface="Times New Roman" panose="02020603050405020304" pitchFamily="18" charset="0"/>
              </a:rPr>
              <a:t>There are mainly two types of cache memory i.e. primary cache and secondary cache. </a:t>
            </a:r>
            <a:endParaRPr lang="en-US" sz="2200" dirty="0" smtClean="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b="1" dirty="0" smtClean="0">
                <a:latin typeface="Times New Roman" panose="02020603050405020304" pitchFamily="18" charset="0"/>
                <a:cs typeface="Times New Roman" panose="02020603050405020304" pitchFamily="18" charset="0"/>
              </a:rPr>
              <a:t>Primary </a:t>
            </a:r>
            <a:r>
              <a:rPr lang="en-US" sz="2200" b="1" dirty="0">
                <a:latin typeface="Times New Roman" panose="02020603050405020304" pitchFamily="18" charset="0"/>
                <a:cs typeface="Times New Roman" panose="02020603050405020304" pitchFamily="18" charset="0"/>
              </a:rPr>
              <a:t>Cache</a:t>
            </a:r>
          </a:p>
          <a:p>
            <a:pPr marL="0" indent="0" algn="just">
              <a:buNone/>
            </a:pPr>
            <a:r>
              <a:rPr lang="en-US" sz="2200" dirty="0">
                <a:latin typeface="Times New Roman" panose="02020603050405020304" pitchFamily="18" charset="0"/>
                <a:cs typeface="Times New Roman" panose="02020603050405020304" pitchFamily="18" charset="0"/>
              </a:rPr>
              <a:t>Primary cache is very fast and its access time is similar to the processor registers. This is because it is built onto the processor chip. </a:t>
            </a:r>
            <a:r>
              <a:rPr lang="en-US" sz="2200" dirty="0" smtClean="0">
                <a:latin typeface="Times New Roman" panose="02020603050405020304" pitchFamily="18" charset="0"/>
                <a:cs typeface="Times New Roman" panose="02020603050405020304" pitchFamily="18" charset="0"/>
              </a:rPr>
              <a:t>It </a:t>
            </a:r>
            <a:r>
              <a:rPr lang="en-US" sz="2200" dirty="0">
                <a:latin typeface="Times New Roman" panose="02020603050405020304" pitchFamily="18" charset="0"/>
                <a:cs typeface="Times New Roman" panose="02020603050405020304" pitchFamily="18" charset="0"/>
              </a:rPr>
              <a:t>is also known as a level 1 cache and is build using static RAM (SRAM</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b="1" dirty="0">
                <a:latin typeface="Times New Roman" panose="02020603050405020304" pitchFamily="18" charset="0"/>
                <a:cs typeface="Times New Roman" panose="02020603050405020304" pitchFamily="18" charset="0"/>
              </a:rPr>
              <a:t>Secondary Cache</a:t>
            </a:r>
          </a:p>
          <a:p>
            <a:pPr marL="0" indent="0" algn="just">
              <a:buNone/>
            </a:pPr>
            <a:r>
              <a:rPr lang="en-US" sz="2200" dirty="0">
                <a:latin typeface="Times New Roman" panose="02020603050405020304" pitchFamily="18" charset="0"/>
                <a:cs typeface="Times New Roman" panose="02020603050405020304" pitchFamily="18" charset="0"/>
              </a:rPr>
              <a:t>The secondary cache or external cache is cache memory that is external to the primary cache. It is located between the primary cache and the main memory. It is also known as a level 2 </a:t>
            </a:r>
            <a:r>
              <a:rPr lang="en-US" sz="2200" dirty="0" smtClean="0">
                <a:latin typeface="Times New Roman" panose="02020603050405020304" pitchFamily="18" charset="0"/>
                <a:cs typeface="Times New Roman" panose="02020603050405020304" pitchFamily="18" charset="0"/>
              </a:rPr>
              <a:t>cache.</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56286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78226" y="834887"/>
            <a:ext cx="9356035" cy="4890052"/>
          </a:xfrm>
        </p:spPr>
        <p:txBody>
          <a:bodyPr/>
          <a:lstStyle/>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Advantages </a:t>
            </a:r>
            <a:r>
              <a:rPr lang="en-US" sz="2400" b="1" dirty="0">
                <a:latin typeface="Times New Roman" panose="02020603050405020304" pitchFamily="18" charset="0"/>
                <a:cs typeface="Times New Roman" panose="02020603050405020304" pitchFamily="18" charset="0"/>
              </a:rPr>
              <a:t>of Cache Memory</a:t>
            </a: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Cache </a:t>
            </a:r>
            <a:r>
              <a:rPr lang="en-US" sz="2200" dirty="0">
                <a:latin typeface="Times New Roman" panose="02020603050405020304" pitchFamily="18" charset="0"/>
                <a:cs typeface="Times New Roman" panose="02020603050405020304" pitchFamily="18" charset="0"/>
              </a:rPr>
              <a:t>memory is faster than main memory as it is located on the processor chip itself. </a:t>
            </a:r>
            <a:endParaRPr lang="en-US" sz="2200" dirty="0" smtClean="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The </a:t>
            </a:r>
            <a:r>
              <a:rPr lang="en-US" sz="2200" dirty="0">
                <a:latin typeface="Times New Roman" panose="02020603050405020304" pitchFamily="18" charset="0"/>
                <a:cs typeface="Times New Roman" panose="02020603050405020304" pitchFamily="18" charset="0"/>
              </a:rPr>
              <a:t>memory access time is considerably less for cache memory as it is quite fast. This leads to faster execution of any process.</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The cache memory can store data temporarily as long as it is frequently </a:t>
            </a:r>
            <a:r>
              <a:rPr lang="en-US" sz="2200" dirty="0" smtClean="0">
                <a:latin typeface="Times New Roman" panose="02020603050405020304" pitchFamily="18" charset="0"/>
                <a:cs typeface="Times New Roman" panose="02020603050405020304" pitchFamily="18" charset="0"/>
              </a:rPr>
              <a:t>required.</a:t>
            </a:r>
          </a:p>
          <a:p>
            <a:pPr algn="just">
              <a:buFont typeface="Wingdings" panose="05000000000000000000" pitchFamily="2" charset="2"/>
              <a:buChar char="Ø"/>
            </a:pPr>
            <a:r>
              <a:rPr lang="en-US" sz="2400" b="1" dirty="0" smtClean="0">
                <a:latin typeface="Times New Roman" panose="02020603050405020304" pitchFamily="18" charset="0"/>
                <a:cs typeface="Times New Roman" panose="02020603050405020304" pitchFamily="18" charset="0"/>
              </a:rPr>
              <a:t>Disadvantages </a:t>
            </a:r>
            <a:r>
              <a:rPr lang="en-US" sz="2400" b="1" dirty="0">
                <a:latin typeface="Times New Roman" panose="02020603050405020304" pitchFamily="18" charset="0"/>
                <a:cs typeface="Times New Roman" panose="02020603050405020304" pitchFamily="18" charset="0"/>
              </a:rPr>
              <a:t>of Cache </a:t>
            </a:r>
            <a:r>
              <a:rPr lang="en-US" sz="2400" b="1" dirty="0" smtClean="0">
                <a:latin typeface="Times New Roman" panose="02020603050405020304" pitchFamily="18" charset="0"/>
                <a:cs typeface="Times New Roman" panose="02020603050405020304" pitchFamily="18" charset="0"/>
              </a:rPr>
              <a:t>Memory</a:t>
            </a:r>
            <a:endParaRPr lang="en-US" sz="2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200" dirty="0" smtClean="0">
                <a:latin typeface="Times New Roman" panose="02020603050405020304" pitchFamily="18" charset="0"/>
                <a:cs typeface="Times New Roman" panose="02020603050405020304" pitchFamily="18" charset="0"/>
              </a:rPr>
              <a:t>it </a:t>
            </a:r>
            <a:r>
              <a:rPr lang="en-US" sz="2200" dirty="0">
                <a:latin typeface="Times New Roman" panose="02020603050405020304" pitchFamily="18" charset="0"/>
                <a:cs typeface="Times New Roman" panose="02020603050405020304" pitchFamily="18" charset="0"/>
              </a:rPr>
              <a:t>is </a:t>
            </a:r>
            <a:r>
              <a:rPr lang="en-US" sz="2200" dirty="0" smtClean="0">
                <a:latin typeface="Times New Roman" panose="02020603050405020304" pitchFamily="18" charset="0"/>
                <a:cs typeface="Times New Roman" panose="02020603050405020304" pitchFamily="18" charset="0"/>
              </a:rPr>
              <a:t>quite </a:t>
            </a:r>
            <a:r>
              <a:rPr lang="en-US" sz="2200" dirty="0" smtClean="0">
                <a:latin typeface="Times New Roman" panose="02020603050405020304" pitchFamily="18" charset="0"/>
                <a:cs typeface="Times New Roman" panose="02020603050405020304" pitchFamily="18" charset="0"/>
              </a:rPr>
              <a:t>expensive.</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89231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Content Placeholder 2"/>
          <p:cNvSpPr>
            <a:spLocks noGrp="1"/>
          </p:cNvSpPr>
          <p:nvPr>
            <p:ph idx="1"/>
          </p:nvPr>
        </p:nvSpPr>
        <p:spPr bwMode="auto">
          <a:xfrm>
            <a:off x="3008243" y="2346599"/>
            <a:ext cx="5870713" cy="13772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lvl="0" indent="0" algn="ctr">
              <a:buNone/>
            </a:pPr>
            <a:r>
              <a:rPr lang="en-US" sz="6000" dirty="0" smtClean="0">
                <a:latin typeface="Times New Roman" panose="02020603050405020304" pitchFamily="18" charset="0"/>
                <a:cs typeface="Times New Roman" panose="02020603050405020304" pitchFamily="18" charset="0"/>
              </a:rPr>
              <a:t>THE END</a:t>
            </a:r>
            <a:endParaRPr lang="en-US" sz="6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9947067"/>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2452" y="596348"/>
            <a:ext cx="6851374" cy="530087"/>
          </a:xfrm>
        </p:spPr>
        <p:txBody>
          <a:bodyPr/>
          <a:lstStyle/>
          <a:p>
            <a:r>
              <a:rPr lang="en-US" dirty="0" smtClean="0">
                <a:solidFill>
                  <a:schemeClr val="tx1"/>
                </a:solidFill>
                <a:latin typeface="Times New Roman" panose="02020603050405020304" pitchFamily="18" charset="0"/>
                <a:cs typeface="Times New Roman" panose="02020603050405020304" pitchFamily="18" charset="0"/>
              </a:rPr>
              <a:t> Basic Structure of Operating System </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bwMode="auto">
          <a:xfrm>
            <a:off x="3127513" y="2425146"/>
            <a:ext cx="6864626" cy="3697357"/>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cap="none" normalizeH="0" baseline="0" dirty="0" smtClean="0">
              <a:ln>
                <a:noFill/>
              </a:ln>
              <a:solidFill>
                <a:schemeClr val="bg1"/>
              </a:solidFill>
              <a:effectLst/>
              <a:latin typeface="Times New Roman" pitchFamily="18" charset="0"/>
            </a:endParaRPr>
          </a:p>
        </p:txBody>
      </p:sp>
      <p:sp>
        <p:nvSpPr>
          <p:cNvPr id="7" name="Rectangle 6"/>
          <p:cNvSpPr/>
          <p:nvPr/>
        </p:nvSpPr>
        <p:spPr bwMode="auto">
          <a:xfrm>
            <a:off x="3538332" y="2875721"/>
            <a:ext cx="6202015" cy="43732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2400" b="1" dirty="0" smtClean="0">
                <a:solidFill>
                  <a:schemeClr val="tx1"/>
                </a:solidFill>
                <a:latin typeface="Times New Roman" pitchFamily="18" charset="0"/>
              </a:rPr>
              <a:t>Applications</a:t>
            </a:r>
            <a:endParaRPr lang="en-US" sz="2400" b="1" dirty="0">
              <a:solidFill>
                <a:schemeClr val="tx1"/>
              </a:solidFill>
              <a:latin typeface="Times New Roman" pitchFamily="18" charset="0"/>
            </a:endParaRPr>
          </a:p>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bg1"/>
                </a:solidFill>
                <a:effectLst/>
                <a:latin typeface="Times New Roman" pitchFamily="18" charset="0"/>
              </a:rPr>
              <a:t>AAAAAPPPPPPPPPPPPPPPPAAAAAaksxkjxskkfjhfjhjhvfvfbmvbfmdnnvbncm</a:t>
            </a:r>
          </a:p>
        </p:txBody>
      </p:sp>
      <p:sp>
        <p:nvSpPr>
          <p:cNvPr id="8" name="Rectangle 7"/>
          <p:cNvSpPr/>
          <p:nvPr/>
        </p:nvSpPr>
        <p:spPr bwMode="auto">
          <a:xfrm>
            <a:off x="3564835" y="3730487"/>
            <a:ext cx="6202017" cy="43732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Operating System</a:t>
            </a:r>
          </a:p>
        </p:txBody>
      </p:sp>
      <p:sp>
        <p:nvSpPr>
          <p:cNvPr id="9" name="Rectangle 8"/>
          <p:cNvSpPr/>
          <p:nvPr/>
        </p:nvSpPr>
        <p:spPr bwMode="auto">
          <a:xfrm>
            <a:off x="3538331" y="4412973"/>
            <a:ext cx="6202018" cy="1457739"/>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Hardware</a:t>
            </a:r>
          </a:p>
        </p:txBody>
      </p:sp>
      <p:sp>
        <p:nvSpPr>
          <p:cNvPr id="10" name="Rectangle 9"/>
          <p:cNvSpPr/>
          <p:nvPr/>
        </p:nvSpPr>
        <p:spPr bwMode="auto">
          <a:xfrm>
            <a:off x="4558748" y="1630017"/>
            <a:ext cx="914400" cy="490333"/>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User</a:t>
            </a:r>
          </a:p>
        </p:txBody>
      </p:sp>
      <p:sp>
        <p:nvSpPr>
          <p:cNvPr id="11" name="Rectangle 10"/>
          <p:cNvSpPr/>
          <p:nvPr/>
        </p:nvSpPr>
        <p:spPr bwMode="auto">
          <a:xfrm>
            <a:off x="6082748" y="1639955"/>
            <a:ext cx="954156" cy="4704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User</a:t>
            </a:r>
          </a:p>
        </p:txBody>
      </p:sp>
      <p:sp>
        <p:nvSpPr>
          <p:cNvPr id="12" name="Rectangle 11"/>
          <p:cNvSpPr/>
          <p:nvPr/>
        </p:nvSpPr>
        <p:spPr bwMode="auto">
          <a:xfrm>
            <a:off x="7620000" y="1630018"/>
            <a:ext cx="927652" cy="4704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User</a:t>
            </a:r>
          </a:p>
        </p:txBody>
      </p:sp>
      <p:cxnSp>
        <p:nvCxnSpPr>
          <p:cNvPr id="14" name="Straight Arrow Connector 13"/>
          <p:cNvCxnSpPr>
            <a:stCxn id="10" idx="2"/>
          </p:cNvCxnSpPr>
          <p:nvPr/>
        </p:nvCxnSpPr>
        <p:spPr bwMode="auto">
          <a:xfrm>
            <a:off x="5015948" y="2120350"/>
            <a:ext cx="0" cy="755371"/>
          </a:xfrm>
          <a:prstGeom prst="straightConnector1">
            <a:avLst/>
          </a:prstGeom>
          <a:solidFill>
            <a:schemeClr val="accent1"/>
          </a:solidFill>
          <a:ln w="9525" cap="flat" cmpd="sng" algn="ctr">
            <a:solidFill>
              <a:schemeClr val="tx1"/>
            </a:solidFill>
            <a:prstDash val="solid"/>
            <a:round/>
            <a:headEnd type="arrow"/>
            <a:tailEnd type="arrow"/>
          </a:ln>
          <a:effectLst/>
        </p:spPr>
      </p:cxnSp>
      <p:cxnSp>
        <p:nvCxnSpPr>
          <p:cNvPr id="16" name="Straight Arrow Connector 15"/>
          <p:cNvCxnSpPr>
            <a:stCxn id="11" idx="2"/>
          </p:cNvCxnSpPr>
          <p:nvPr/>
        </p:nvCxnSpPr>
        <p:spPr bwMode="auto">
          <a:xfrm>
            <a:off x="6559826" y="2110411"/>
            <a:ext cx="0" cy="765310"/>
          </a:xfrm>
          <a:prstGeom prst="straightConnector1">
            <a:avLst/>
          </a:prstGeom>
          <a:solidFill>
            <a:schemeClr val="accent1"/>
          </a:solidFill>
          <a:ln w="9525" cap="flat" cmpd="sng" algn="ctr">
            <a:solidFill>
              <a:schemeClr val="tx1"/>
            </a:solidFill>
            <a:prstDash val="solid"/>
            <a:round/>
            <a:headEnd type="arrow"/>
            <a:tailEnd type="arrow"/>
          </a:ln>
          <a:effectLst/>
        </p:spPr>
      </p:cxnSp>
      <p:cxnSp>
        <p:nvCxnSpPr>
          <p:cNvPr id="18" name="Straight Arrow Connector 17"/>
          <p:cNvCxnSpPr/>
          <p:nvPr/>
        </p:nvCxnSpPr>
        <p:spPr bwMode="auto">
          <a:xfrm>
            <a:off x="8083826" y="2120350"/>
            <a:ext cx="0" cy="755371"/>
          </a:xfrm>
          <a:prstGeom prst="straightConnector1">
            <a:avLst/>
          </a:prstGeom>
          <a:solidFill>
            <a:schemeClr val="accent1"/>
          </a:solidFill>
          <a:ln w="9525" cap="flat" cmpd="sng" algn="ctr">
            <a:solidFill>
              <a:schemeClr val="tx1"/>
            </a:solidFill>
            <a:prstDash val="solid"/>
            <a:round/>
            <a:headEnd type="arrow"/>
            <a:tailEnd type="arrow"/>
          </a:ln>
          <a:effectLst/>
        </p:spPr>
      </p:cxnSp>
      <p:cxnSp>
        <p:nvCxnSpPr>
          <p:cNvPr id="20" name="Straight Arrow Connector 19"/>
          <p:cNvCxnSpPr/>
          <p:nvPr/>
        </p:nvCxnSpPr>
        <p:spPr bwMode="auto">
          <a:xfrm>
            <a:off x="5015948" y="3313043"/>
            <a:ext cx="0" cy="390940"/>
          </a:xfrm>
          <a:prstGeom prst="straightConnector1">
            <a:avLst/>
          </a:prstGeom>
          <a:solidFill>
            <a:schemeClr val="accent1"/>
          </a:solidFill>
          <a:ln w="9525" cap="flat" cmpd="sng" algn="ctr">
            <a:solidFill>
              <a:schemeClr val="tx1"/>
            </a:solidFill>
            <a:prstDash val="solid"/>
            <a:round/>
            <a:headEnd type="arrow"/>
            <a:tailEnd type="arrow"/>
          </a:ln>
          <a:effectLst/>
        </p:spPr>
      </p:cxnSp>
      <p:cxnSp>
        <p:nvCxnSpPr>
          <p:cNvPr id="22" name="Straight Arrow Connector 21"/>
          <p:cNvCxnSpPr/>
          <p:nvPr/>
        </p:nvCxnSpPr>
        <p:spPr bwMode="auto">
          <a:xfrm>
            <a:off x="6559826" y="3313043"/>
            <a:ext cx="0" cy="390940"/>
          </a:xfrm>
          <a:prstGeom prst="straightConnector1">
            <a:avLst/>
          </a:prstGeom>
          <a:solidFill>
            <a:schemeClr val="accent1"/>
          </a:solidFill>
          <a:ln w="9525" cap="flat" cmpd="sng" algn="ctr">
            <a:solidFill>
              <a:schemeClr val="tx1"/>
            </a:solidFill>
            <a:prstDash val="solid"/>
            <a:round/>
            <a:headEnd type="arrow"/>
            <a:tailEnd type="arrow"/>
          </a:ln>
          <a:effectLst/>
        </p:spPr>
      </p:cxnSp>
      <p:cxnSp>
        <p:nvCxnSpPr>
          <p:cNvPr id="24" name="Straight Arrow Connector 23"/>
          <p:cNvCxnSpPr/>
          <p:nvPr/>
        </p:nvCxnSpPr>
        <p:spPr bwMode="auto">
          <a:xfrm>
            <a:off x="8083826" y="3313043"/>
            <a:ext cx="0" cy="390940"/>
          </a:xfrm>
          <a:prstGeom prst="straightConnector1">
            <a:avLst/>
          </a:prstGeom>
          <a:solidFill>
            <a:schemeClr val="accent1"/>
          </a:solidFill>
          <a:ln w="9525" cap="flat" cmpd="sng" algn="ctr">
            <a:solidFill>
              <a:schemeClr val="tx1"/>
            </a:solidFill>
            <a:prstDash val="solid"/>
            <a:round/>
            <a:headEnd type="arrow"/>
            <a:tailEnd type="arrow"/>
          </a:ln>
          <a:effectLst/>
        </p:spPr>
      </p:cxnSp>
      <p:cxnSp>
        <p:nvCxnSpPr>
          <p:cNvPr id="26" name="Straight Arrow Connector 25"/>
          <p:cNvCxnSpPr/>
          <p:nvPr/>
        </p:nvCxnSpPr>
        <p:spPr bwMode="auto">
          <a:xfrm>
            <a:off x="5015948" y="4174435"/>
            <a:ext cx="0" cy="238539"/>
          </a:xfrm>
          <a:prstGeom prst="straightConnector1">
            <a:avLst/>
          </a:prstGeom>
          <a:solidFill>
            <a:schemeClr val="accent1"/>
          </a:solidFill>
          <a:ln w="9525" cap="flat" cmpd="sng" algn="ctr">
            <a:solidFill>
              <a:schemeClr val="tx1"/>
            </a:solidFill>
            <a:prstDash val="solid"/>
            <a:round/>
            <a:headEnd type="arrow"/>
            <a:tailEnd type="arrow"/>
          </a:ln>
          <a:effectLst/>
        </p:spPr>
      </p:cxnSp>
      <p:cxnSp>
        <p:nvCxnSpPr>
          <p:cNvPr id="28" name="Straight Arrow Connector 27"/>
          <p:cNvCxnSpPr/>
          <p:nvPr/>
        </p:nvCxnSpPr>
        <p:spPr bwMode="auto">
          <a:xfrm>
            <a:off x="6520069" y="4174435"/>
            <a:ext cx="0" cy="238539"/>
          </a:xfrm>
          <a:prstGeom prst="straightConnector1">
            <a:avLst/>
          </a:prstGeom>
          <a:solidFill>
            <a:schemeClr val="accent1"/>
          </a:solidFill>
          <a:ln w="9525" cap="flat" cmpd="sng" algn="ctr">
            <a:solidFill>
              <a:schemeClr val="tx1"/>
            </a:solidFill>
            <a:prstDash val="solid"/>
            <a:round/>
            <a:headEnd type="arrow"/>
            <a:tailEnd type="arrow"/>
          </a:ln>
          <a:effectLst/>
        </p:spPr>
      </p:cxnSp>
      <p:cxnSp>
        <p:nvCxnSpPr>
          <p:cNvPr id="32" name="Straight Arrow Connector 31"/>
          <p:cNvCxnSpPr/>
          <p:nvPr/>
        </p:nvCxnSpPr>
        <p:spPr bwMode="auto">
          <a:xfrm>
            <a:off x="8083826" y="4141305"/>
            <a:ext cx="0" cy="271669"/>
          </a:xfrm>
          <a:prstGeom prst="straightConnector1">
            <a:avLst/>
          </a:prstGeom>
          <a:solidFill>
            <a:schemeClr val="accent1"/>
          </a:solidFill>
          <a:ln w="9525" cap="flat" cmpd="sng" algn="ctr">
            <a:solidFill>
              <a:schemeClr val="tx1"/>
            </a:solidFill>
            <a:prstDash val="solid"/>
            <a:round/>
            <a:headEnd type="arrow"/>
            <a:tailEnd type="arrow"/>
          </a:ln>
          <a:effectLst/>
        </p:spPr>
      </p:cxnSp>
      <p:sp>
        <p:nvSpPr>
          <p:cNvPr id="34" name="Rectangle 33"/>
          <p:cNvSpPr/>
          <p:nvPr/>
        </p:nvSpPr>
        <p:spPr bwMode="auto">
          <a:xfrm>
            <a:off x="3763617" y="4890052"/>
            <a:ext cx="914400" cy="86139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CPU</a:t>
            </a:r>
          </a:p>
        </p:txBody>
      </p:sp>
      <p:sp>
        <p:nvSpPr>
          <p:cNvPr id="35" name="Rectangle 34"/>
          <p:cNvSpPr/>
          <p:nvPr/>
        </p:nvSpPr>
        <p:spPr bwMode="auto">
          <a:xfrm>
            <a:off x="5015948" y="4890052"/>
            <a:ext cx="1272208" cy="86139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I/O</a:t>
            </a:r>
          </a:p>
          <a:p>
            <a:pPr marL="0" marR="0" indent="0" algn="ctr" defTabSz="914400" rtl="0" eaLnBrk="0" fontAlgn="base" latinLnBrk="0" hangingPunct="0">
              <a:lnSpc>
                <a:spcPct val="100000"/>
              </a:lnSpc>
              <a:spcBef>
                <a:spcPct val="0"/>
              </a:spcBef>
              <a:spcAft>
                <a:spcPct val="0"/>
              </a:spcAft>
              <a:buClrTx/>
              <a:buSzTx/>
              <a:buFontTx/>
              <a:buNone/>
              <a:tabLst/>
            </a:pPr>
            <a:r>
              <a:rPr lang="en-US" sz="2400" b="1" dirty="0" smtClean="0">
                <a:solidFill>
                  <a:schemeClr val="tx1"/>
                </a:solidFill>
                <a:latin typeface="Times New Roman" pitchFamily="18" charset="0"/>
              </a:rPr>
              <a:t>Devices</a:t>
            </a:r>
            <a:endParaRPr kumimoji="0" lang="en-US" sz="2400" b="1" i="0" u="none" strike="noStrike" cap="none" normalizeH="0" baseline="0" dirty="0" smtClean="0">
              <a:ln>
                <a:noFill/>
              </a:ln>
              <a:solidFill>
                <a:schemeClr val="tx1"/>
              </a:solidFill>
              <a:effectLst/>
              <a:latin typeface="Times New Roman" pitchFamily="18" charset="0"/>
            </a:endParaRPr>
          </a:p>
        </p:txBody>
      </p:sp>
      <p:sp>
        <p:nvSpPr>
          <p:cNvPr id="36" name="Rectangle 35"/>
          <p:cNvSpPr/>
          <p:nvPr/>
        </p:nvSpPr>
        <p:spPr bwMode="auto">
          <a:xfrm>
            <a:off x="6626086" y="4890052"/>
            <a:ext cx="1656522" cy="848139"/>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Secondary</a:t>
            </a:r>
          </a:p>
          <a:p>
            <a:pPr marL="0" marR="0" indent="0" algn="ctr" defTabSz="914400" rtl="0" eaLnBrk="0" fontAlgn="base" latinLnBrk="0" hangingPunct="0">
              <a:lnSpc>
                <a:spcPct val="100000"/>
              </a:lnSpc>
              <a:spcBef>
                <a:spcPct val="0"/>
              </a:spcBef>
              <a:spcAft>
                <a:spcPct val="0"/>
              </a:spcAft>
              <a:buClrTx/>
              <a:buSzTx/>
              <a:buFontTx/>
              <a:buNone/>
              <a:tabLst/>
            </a:pPr>
            <a:r>
              <a:rPr lang="en-US" sz="2400" b="1" dirty="0" smtClean="0">
                <a:solidFill>
                  <a:schemeClr val="tx1"/>
                </a:solidFill>
                <a:latin typeface="Times New Roman" pitchFamily="18" charset="0"/>
              </a:rPr>
              <a:t>Memory</a:t>
            </a:r>
            <a:endParaRPr kumimoji="0" lang="en-US" sz="2400" b="1" i="0" u="none" strike="noStrike" cap="none" normalizeH="0" baseline="0" dirty="0" smtClean="0">
              <a:ln>
                <a:noFill/>
              </a:ln>
              <a:solidFill>
                <a:schemeClr val="tx1"/>
              </a:solidFill>
              <a:effectLst/>
              <a:latin typeface="Times New Roman" pitchFamily="18" charset="0"/>
            </a:endParaRPr>
          </a:p>
        </p:txBody>
      </p:sp>
      <p:sp>
        <p:nvSpPr>
          <p:cNvPr id="37" name="Rectangle 36"/>
          <p:cNvSpPr/>
          <p:nvPr/>
        </p:nvSpPr>
        <p:spPr bwMode="auto">
          <a:xfrm>
            <a:off x="8507896" y="4890052"/>
            <a:ext cx="1020418" cy="848139"/>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i="0" u="none" strike="noStrike" cap="none" normalizeH="0" baseline="0" dirty="0" smtClean="0">
                <a:ln>
                  <a:noFill/>
                </a:ln>
                <a:solidFill>
                  <a:schemeClr val="tx1"/>
                </a:solidFill>
                <a:effectLst/>
                <a:latin typeface="Times New Roman" pitchFamily="18" charset="0"/>
              </a:rPr>
              <a:t>RAM</a:t>
            </a:r>
          </a:p>
        </p:txBody>
      </p:sp>
    </p:spTree>
    <p:extLst>
      <p:ext uri="{BB962C8B-B14F-4D97-AF65-F5344CB8AC3E}">
        <p14:creationId xmlns:p14="http://schemas.microsoft.com/office/powerpoint/2010/main" val="16416683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50504" y="1457739"/>
            <a:ext cx="8825948" cy="4757529"/>
          </a:xfrm>
        </p:spPr>
        <p:txBody>
          <a:bodyPr/>
          <a:lstStyle/>
          <a:p>
            <a:pPr marL="457200" indent="-457200" algn="just">
              <a:buFont typeface="+mj-lt"/>
              <a:buAutoNum type="arabicPeriod"/>
            </a:pPr>
            <a:r>
              <a:rPr lang="en-US" sz="2400" b="1" dirty="0" smtClean="0">
                <a:latin typeface="Times New Roman" panose="02020603050405020304" pitchFamily="18" charset="0"/>
                <a:cs typeface="Times New Roman" panose="02020603050405020304" pitchFamily="18" charset="0"/>
              </a:rPr>
              <a:t>Users-</a:t>
            </a:r>
            <a:r>
              <a:rPr lang="en-US" sz="2200" dirty="0" smtClean="0">
                <a:latin typeface="Times New Roman" panose="02020603050405020304" pitchFamily="18" charset="0"/>
                <a:cs typeface="Times New Roman" panose="02020603050405020304" pitchFamily="18" charset="0"/>
              </a:rPr>
              <a:t> Users are layman person or IT professionals who is using the computer to fulfill it’s requirement.</a:t>
            </a:r>
          </a:p>
          <a:p>
            <a:pPr marL="457200" indent="-457200" algn="just">
              <a:buFont typeface="+mj-lt"/>
              <a:buAutoNum type="arabicPeriod"/>
            </a:pPr>
            <a:r>
              <a:rPr lang="en-US" sz="2400" b="1" dirty="0" smtClean="0">
                <a:latin typeface="Times New Roman" panose="02020603050405020304" pitchFamily="18" charset="0"/>
                <a:cs typeface="Times New Roman" panose="02020603050405020304" pitchFamily="18" charset="0"/>
              </a:rPr>
              <a:t>Application-</a:t>
            </a:r>
            <a:r>
              <a:rPr lang="en-US" sz="2200" dirty="0" smtClean="0">
                <a:latin typeface="Times New Roman" panose="02020603050405020304" pitchFamily="18" charset="0"/>
                <a:cs typeface="Times New Roman" panose="02020603050405020304" pitchFamily="18" charset="0"/>
              </a:rPr>
              <a:t> Applications are the software that users wants to use.</a:t>
            </a:r>
          </a:p>
          <a:p>
            <a:pPr marL="457200" indent="-457200" algn="just">
              <a:buFont typeface="+mj-lt"/>
              <a:buAutoNum type="arabicPeriod"/>
            </a:pPr>
            <a:r>
              <a:rPr lang="en-US" sz="2400" b="1" dirty="0" smtClean="0">
                <a:latin typeface="Times New Roman" panose="02020603050405020304" pitchFamily="18" charset="0"/>
                <a:cs typeface="Times New Roman" panose="02020603050405020304" pitchFamily="18" charset="0"/>
              </a:rPr>
              <a:t>Operating System- </a:t>
            </a:r>
            <a:r>
              <a:rPr lang="en-US" sz="2200" dirty="0" smtClean="0">
                <a:latin typeface="Times New Roman" panose="02020603050405020304" pitchFamily="18" charset="0"/>
                <a:cs typeface="Times New Roman" panose="02020603050405020304" pitchFamily="18" charset="0"/>
              </a:rPr>
              <a:t>Act as a bridge/interface between the computer user and it’s hardware.</a:t>
            </a:r>
          </a:p>
          <a:p>
            <a:pPr marL="457200" indent="-457200" algn="just">
              <a:buFont typeface="+mj-lt"/>
              <a:buAutoNum type="arabicPeriod"/>
            </a:pPr>
            <a:r>
              <a:rPr lang="en-US" sz="2400" b="1" dirty="0" smtClean="0">
                <a:latin typeface="Times New Roman" panose="02020603050405020304" pitchFamily="18" charset="0"/>
                <a:cs typeface="Times New Roman" panose="02020603050405020304" pitchFamily="18" charset="0"/>
              </a:rPr>
              <a:t>Hardware-</a:t>
            </a:r>
            <a:r>
              <a:rPr lang="en-US" sz="2200" dirty="0" smtClean="0">
                <a:latin typeface="Times New Roman" panose="02020603050405020304" pitchFamily="18" charset="0"/>
                <a:cs typeface="Times New Roman" panose="02020603050405020304" pitchFamily="18" charset="0"/>
              </a:rPr>
              <a:t> It is the physical part of the computer system, it include CPU, I/O devices, Ram etc. </a:t>
            </a:r>
          </a:p>
        </p:txBody>
      </p:sp>
    </p:spTree>
    <p:extLst>
      <p:ext uri="{BB962C8B-B14F-4D97-AF65-F5344CB8AC3E}">
        <p14:creationId xmlns:p14="http://schemas.microsoft.com/office/powerpoint/2010/main" val="10345457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0760" y="451592"/>
            <a:ext cx="6124197" cy="685800"/>
          </a:xfrm>
        </p:spPr>
        <p:txBody>
          <a:bodyPr/>
          <a:lstStyle/>
          <a:p>
            <a:r>
              <a:rPr lang="en-US" dirty="0">
                <a:solidFill>
                  <a:schemeClr val="tx1"/>
                </a:solidFill>
                <a:latin typeface="Times New Roman" panose="02020603050405020304" pitchFamily="18" charset="0"/>
                <a:cs typeface="Times New Roman" panose="02020603050405020304" pitchFamily="18" charset="0"/>
              </a:rPr>
              <a:t>Operating System Services</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US" dirty="0"/>
          </a:p>
        </p:txBody>
      </p:sp>
      <p:sp>
        <p:nvSpPr>
          <p:cNvPr id="3" name="Content Placeholder 2"/>
          <p:cNvSpPr>
            <a:spLocks noGrp="1"/>
          </p:cNvSpPr>
          <p:nvPr>
            <p:ph idx="1"/>
          </p:nvPr>
        </p:nvSpPr>
        <p:spPr>
          <a:xfrm>
            <a:off x="1590260" y="1126435"/>
            <a:ext cx="8547653" cy="5141843"/>
          </a:xfrm>
        </p:spPr>
        <p:txBody>
          <a:bodyPr/>
          <a:lstStyle/>
          <a:p>
            <a:pPr marL="0" indent="0" algn="just">
              <a:buNone/>
            </a:pPr>
            <a:r>
              <a:rPr lang="en-US" sz="2200" dirty="0">
                <a:latin typeface="Times New Roman" panose="02020603050405020304" pitchFamily="18" charset="0"/>
                <a:cs typeface="Times New Roman" panose="02020603050405020304" pitchFamily="18" charset="0"/>
              </a:rPr>
              <a:t>An Operating System provides services to both the users and to the programs. It provides programs an environment to execute. It provides users the services to execute the programs in a convenient manner.</a:t>
            </a:r>
          </a:p>
          <a:p>
            <a:pPr marL="0" indent="0" algn="just">
              <a:buNone/>
            </a:pPr>
            <a:r>
              <a:rPr lang="en-US" sz="2200" dirty="0">
                <a:latin typeface="Times New Roman" panose="02020603050405020304" pitchFamily="18" charset="0"/>
                <a:cs typeface="Times New Roman" panose="02020603050405020304" pitchFamily="18" charset="0"/>
              </a:rPr>
              <a:t>Following are a few common services provided by an operating system −</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Program execution</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I/O operations</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File System manipulation</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Communication</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Error Detection</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Resource Allocation</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Protection</a:t>
            </a:r>
          </a:p>
        </p:txBody>
      </p:sp>
    </p:spTree>
    <p:extLst>
      <p:ext uri="{BB962C8B-B14F-4D97-AF65-F5344CB8AC3E}">
        <p14:creationId xmlns:p14="http://schemas.microsoft.com/office/powerpoint/2010/main" val="4038458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44487" y="1060175"/>
            <a:ext cx="9011478" cy="5128590"/>
          </a:xfrm>
        </p:spPr>
        <p:txBody>
          <a:bodyPr/>
          <a:lstStyle/>
          <a:p>
            <a:pPr algn="just">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Program </a:t>
            </a:r>
            <a:r>
              <a:rPr lang="en-US" sz="2400" b="1" dirty="0" smtClean="0">
                <a:latin typeface="Times New Roman" panose="02020603050405020304" pitchFamily="18" charset="0"/>
                <a:cs typeface="Times New Roman" panose="02020603050405020304" pitchFamily="18" charset="0"/>
              </a:rPr>
              <a:t>execution</a:t>
            </a:r>
            <a:endParaRPr lang="en-US" sz="2400" b="1" dirty="0">
              <a:latin typeface="Times New Roman" panose="02020603050405020304" pitchFamily="18" charset="0"/>
              <a:cs typeface="Times New Roman" panose="02020603050405020304" pitchFamily="18" charset="0"/>
            </a:endParaRPr>
          </a:p>
          <a:p>
            <a:pPr marL="0" indent="0" algn="just">
              <a:buNone/>
            </a:pPr>
            <a:r>
              <a:rPr lang="en-US" sz="2200" dirty="0">
                <a:latin typeface="Times New Roman" panose="02020603050405020304" pitchFamily="18" charset="0"/>
                <a:cs typeface="Times New Roman" panose="02020603050405020304" pitchFamily="18" charset="0"/>
              </a:rPr>
              <a:t>Operating systems handle many kinds of activities from user programs to system programs like printer spooler, name servers, file server, etc. Each of these activities is encapsulated as a process.</a:t>
            </a:r>
          </a:p>
          <a:p>
            <a:pPr marL="0" indent="0" algn="just">
              <a:buNone/>
            </a:pPr>
            <a:r>
              <a:rPr lang="en-US" sz="2200" dirty="0" smtClean="0">
                <a:latin typeface="Times New Roman" panose="02020603050405020304" pitchFamily="18" charset="0"/>
                <a:cs typeface="Times New Roman" panose="02020603050405020304" pitchFamily="18" charset="0"/>
              </a:rPr>
              <a:t>Following </a:t>
            </a:r>
            <a:r>
              <a:rPr lang="en-US" sz="2200" dirty="0">
                <a:latin typeface="Times New Roman" panose="02020603050405020304" pitchFamily="18" charset="0"/>
                <a:cs typeface="Times New Roman" panose="02020603050405020304" pitchFamily="18" charset="0"/>
              </a:rPr>
              <a:t>are the major activities of an operating system with respect to program management </a:t>
            </a:r>
            <a:r>
              <a:rPr lang="en-US" sz="2200" dirty="0" smtClean="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Loads a program into memory.</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Executes the program.</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Handles program's execution.</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Provides a mechanism for process synchronization.</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Provides a mechanism for process communication.</a:t>
            </a:r>
          </a:p>
          <a:p>
            <a:pPr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Provides a mechanism for deadlock handling</a:t>
            </a:r>
          </a:p>
        </p:txBody>
      </p:sp>
    </p:spTree>
    <p:extLst>
      <p:ext uri="{BB962C8B-B14F-4D97-AF65-F5344CB8AC3E}">
        <p14:creationId xmlns:p14="http://schemas.microsoft.com/office/powerpoint/2010/main" val="2926788451"/>
      </p:ext>
    </p:extLst>
  </p:cSld>
  <p:clrMapOvr>
    <a:masterClrMapping/>
  </p:clrMapOvr>
</p:sld>
</file>

<file path=ppt/theme/theme1.xml><?xml version="1.0" encoding="utf-8"?>
<a:theme xmlns:a="http://schemas.openxmlformats.org/drawingml/2006/main" name="CET_white_UK">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CET_white_UK">
      <a:majorFont>
        <a:latin typeface="Frutiger 57Cn"/>
        <a:ea typeface=""/>
        <a:cs typeface=""/>
      </a:majorFont>
      <a:minorFont>
        <a:latin typeface="Frutiger 45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a-DK" sz="2400" b="1"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a-DK" sz="2400" b="1"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CET_white_UK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ET_white_UK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ET_white_UK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ET_white_UK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ET_white_UK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ET_white_UK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ET_white_UK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ET_white_UK">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CET_white_UK">
      <a:majorFont>
        <a:latin typeface="Frutiger 57Cn"/>
        <a:ea typeface=""/>
        <a:cs typeface=""/>
      </a:majorFont>
      <a:minorFont>
        <a:latin typeface="Frutiger 45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a-DK" sz="2400" b="1"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a-DK" sz="2400" b="1"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CET_white_UK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ET_white_UK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ET_white_UK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ET_white_UK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ET_white_UK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ET_white_UK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ET_white_UK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2586</TotalTime>
  <Words>4330</Words>
  <Application>Microsoft Office PowerPoint</Application>
  <PresentationFormat>Custom</PresentationFormat>
  <Paragraphs>328</Paragraphs>
  <Slides>58</Slides>
  <Notes>3</Notes>
  <HiddenSlides>0</HiddenSlides>
  <MMClips>0</MMClips>
  <ScaleCrop>false</ScaleCrop>
  <HeadingPairs>
    <vt:vector size="4" baseType="variant">
      <vt:variant>
        <vt:lpstr>Theme</vt:lpstr>
      </vt:variant>
      <vt:variant>
        <vt:i4>2</vt:i4>
      </vt:variant>
      <vt:variant>
        <vt:lpstr>Slide Titles</vt:lpstr>
      </vt:variant>
      <vt:variant>
        <vt:i4>58</vt:i4>
      </vt:variant>
    </vt:vector>
  </HeadingPairs>
  <TitlesOfParts>
    <vt:vector size="60" baseType="lpstr">
      <vt:lpstr>CET_white_UK</vt:lpstr>
      <vt:lpstr>1_CET_white_UK</vt:lpstr>
      <vt:lpstr>Operating System Concepts (MCA-204) Unit 1</vt:lpstr>
      <vt:lpstr>Content</vt:lpstr>
      <vt:lpstr>Operating System</vt:lpstr>
      <vt:lpstr>Types of Operating System</vt:lpstr>
      <vt:lpstr>Advantages</vt:lpstr>
      <vt:lpstr> Basic Structure of Operating System </vt:lpstr>
      <vt:lpstr>PowerPoint Presentation</vt:lpstr>
      <vt:lpstr>Operating System Services </vt:lpstr>
      <vt:lpstr>PowerPoint Presentation</vt:lpstr>
      <vt:lpstr>PowerPoint Presentation</vt:lpstr>
      <vt:lpstr>PowerPoint Presentation</vt:lpstr>
      <vt:lpstr>PowerPoint Presentation</vt:lpstr>
      <vt:lpstr>PowerPoint Presentation</vt:lpstr>
      <vt:lpstr>PowerPoint Presentation</vt:lpstr>
      <vt:lpstr>Interrupt Handling</vt:lpstr>
      <vt:lpstr>Concept of Batch Processing-</vt:lpstr>
      <vt:lpstr>PowerPoint Presentation</vt:lpstr>
      <vt:lpstr>PowerPoint Presentation</vt:lpstr>
      <vt:lpstr>Multiprogramming </vt:lpstr>
      <vt:lpstr>PowerPoint Presentation</vt:lpstr>
      <vt:lpstr>PowerPoint Presentation</vt:lpstr>
      <vt:lpstr>Time –Sharing</vt:lpstr>
      <vt:lpstr>PowerPoint Presentation</vt:lpstr>
      <vt:lpstr>Real-Time Operations- </vt:lpstr>
      <vt:lpstr>PowerPoint Presentation</vt:lpstr>
      <vt:lpstr>Resource Manager View</vt:lpstr>
      <vt:lpstr>Process View</vt:lpstr>
      <vt:lpstr>Process Life Cycle</vt:lpstr>
      <vt:lpstr>PowerPoint Presentation</vt:lpstr>
      <vt:lpstr>Hierarchical View of OS</vt:lpstr>
      <vt:lpstr>PowerPoint Presentation</vt:lpstr>
      <vt:lpstr>PowerPoint Presentation</vt:lpstr>
      <vt:lpstr>Memory Management</vt:lpstr>
      <vt:lpstr>Partitioning</vt:lpstr>
      <vt:lpstr>PowerPoint Presentation</vt:lpstr>
      <vt:lpstr>Paging</vt:lpstr>
      <vt:lpstr>PowerPoint Presentation</vt:lpstr>
      <vt:lpstr>Following figure show the paging table architecture-</vt:lpstr>
      <vt:lpstr>Concept of Virtual Memory</vt:lpstr>
      <vt:lpstr>PowerPoint Presentation</vt:lpstr>
      <vt:lpstr>Demand Paging</vt:lpstr>
      <vt:lpstr>PowerPoint Presentation</vt:lpstr>
      <vt:lpstr>PowerPoint Presentation</vt:lpstr>
      <vt:lpstr>PowerPoint Presentation</vt:lpstr>
      <vt:lpstr>Page Replacement Algorithm</vt:lpstr>
      <vt:lpstr>PowerPoint Presentation</vt:lpstr>
      <vt:lpstr>PowerPoint Presentation</vt:lpstr>
      <vt:lpstr>PowerPoint Presentation</vt:lpstr>
      <vt:lpstr>PowerPoint Presentation</vt:lpstr>
      <vt:lpstr>PowerPoint Presentation</vt:lpstr>
      <vt:lpstr>Segmentation </vt:lpstr>
      <vt:lpstr>PowerPoint Presentation</vt:lpstr>
      <vt:lpstr>Segmentation and Demand Paging</vt:lpstr>
      <vt:lpstr>Cache Memory Management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Shashank Srivastava</dc:creator>
  <cp:lastModifiedBy>NEHA</cp:lastModifiedBy>
  <cp:revision>208</cp:revision>
  <dcterms:created xsi:type="dcterms:W3CDTF">2018-05-25T08:47:28Z</dcterms:created>
  <dcterms:modified xsi:type="dcterms:W3CDTF">2021-06-01T06:31:28Z</dcterms:modified>
</cp:coreProperties>
</file>

<file path=docProps/thumbnail.jpeg>
</file>